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p:regular r:id="rId15"/>
      <p:bold r:id="rId16"/>
      <p:italic r:id="rId17"/>
      <p:boldItalic r:id="rId18"/>
    </p:embeddedFont>
    <p:embeddedFont>
      <p:font typeface="Fira Sans Extra Condensed Medium"/>
      <p:regular r:id="rId19"/>
      <p:bold r:id="rId20"/>
      <p:italic r:id="rId21"/>
      <p:boldItalic r:id="rId22"/>
    </p:embeddedFont>
    <p:embeddedFont>
      <p:font typeface="Helvetica Neue"/>
      <p:regular r:id="rId23"/>
      <p:bold r:id="rId24"/>
      <p:italic r:id="rId25"/>
      <p:boldItalic r:id="rId26"/>
    </p:embeddedFont>
    <p:embeddedFont>
      <p:font typeface="Fira Sans Extra Condensed"/>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boldItalic.fntdata"/><Relationship Id="rId25" Type="http://schemas.openxmlformats.org/officeDocument/2006/relationships/font" Target="fonts/HelveticaNeue-italic.fntdata"/><Relationship Id="rId28" Type="http://schemas.openxmlformats.org/officeDocument/2006/relationships/font" Target="fonts/FiraSansExtraCondensed-bold.fntdata"/><Relationship Id="rId27" Type="http://schemas.openxmlformats.org/officeDocument/2006/relationships/font" Target="fonts/FiraSansExtraCondense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FiraSansExtraCondensed-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FiraSansExtraCondensedMedium-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17f53e7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17f53e7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Today we are presenting TIGER: a Tor Traffic Generator for Realistic Experiments.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am Daniela Lopes, and this work was done in cooperation with Daniel Castro, Diogo Barradas, and Nuno Santos, from Universidade de Lisboa and University of Waterloo.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17f53e7f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17f53e7f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To conclude: </a:t>
            </a:r>
            <a:r>
              <a:rPr lang="en"/>
              <a:t>Researching Tor and testing attacks and mitigations in realistic conditions is hard.</a:t>
            </a:r>
            <a:endParaRPr/>
          </a:p>
          <a:p>
            <a:pPr indent="-298450" lvl="0" marL="457200" rtl="0" algn="l">
              <a:spcBef>
                <a:spcPts val="0"/>
              </a:spcBef>
              <a:spcAft>
                <a:spcPts val="0"/>
              </a:spcAft>
              <a:buSzPts val="1100"/>
              <a:buChar char="●"/>
            </a:pPr>
            <a:r>
              <a:rPr b="1" lang="en"/>
              <a:t> </a:t>
            </a:r>
            <a:r>
              <a:rPr lang="en"/>
              <a:t>This paper introduced TIGER, a versatile framework that generates realistic Tor traffic datasets </a:t>
            </a:r>
            <a:r>
              <a:rPr lang="en"/>
              <a:t>through</a:t>
            </a:r>
            <a:r>
              <a:rPr lang="en"/>
              <a:t> the live network.</a:t>
            </a:r>
            <a:endParaRPr/>
          </a:p>
          <a:p>
            <a:pPr indent="-298450" lvl="0" marL="457200" rtl="0" algn="l">
              <a:spcBef>
                <a:spcPts val="0"/>
              </a:spcBef>
              <a:spcAft>
                <a:spcPts val="0"/>
              </a:spcAft>
              <a:buSzPts val="1100"/>
              <a:buChar char="●"/>
            </a:pPr>
            <a:r>
              <a:rPr lang="en"/>
              <a:t>We generated a TIGER dataset and showed that it is able to represent several real-world Tor characteristics</a:t>
            </a:r>
            <a:r>
              <a:rPr lang="en"/>
              <a:t>, making it a powerful tool to study the Tor network.</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b="1" lang="en"/>
              <a:t>Future directions:</a:t>
            </a:r>
            <a:r>
              <a:rPr lang="en"/>
              <a:t> To improve TIGER include:</a:t>
            </a:r>
            <a:endParaRPr/>
          </a:p>
          <a:p>
            <a:pPr indent="-298450" lvl="1" marL="914400" rtl="0" algn="l">
              <a:spcBef>
                <a:spcPts val="0"/>
              </a:spcBef>
              <a:spcAft>
                <a:spcPts val="0"/>
              </a:spcAft>
              <a:buSzPts val="1100"/>
              <a:buChar char="○"/>
            </a:pPr>
            <a:r>
              <a:rPr lang="en"/>
              <a:t>Build client images that can access private pages, such as bypassing CAPTCHAs and login screens, or gather ground truth from multi-tab clients.</a:t>
            </a:r>
            <a:endParaRPr/>
          </a:p>
          <a:p>
            <a:pPr indent="-298450" lvl="1" marL="914400" rtl="0" algn="l">
              <a:spcBef>
                <a:spcPts val="0"/>
              </a:spcBef>
              <a:spcAft>
                <a:spcPts val="0"/>
              </a:spcAft>
              <a:buSzPts val="1100"/>
              <a:buChar char="○"/>
            </a:pPr>
            <a:r>
              <a:rPr lang="en"/>
              <a:t>Devise a tool that can validate Tor network simulators and emulators using TIGER datasets.</a:t>
            </a:r>
            <a:endParaRPr/>
          </a:p>
          <a:p>
            <a:pPr indent="-298450" lvl="1" marL="914400" rtl="0" algn="l">
              <a:spcBef>
                <a:spcPts val="0"/>
              </a:spcBef>
              <a:spcAft>
                <a:spcPts val="0"/>
              </a:spcAft>
              <a:buSzPts val="1100"/>
              <a:buChar char="○"/>
            </a:pPr>
            <a:r>
              <a:rPr lang="en"/>
              <a:t>Validate the datasets through testing with established attacks.</a:t>
            </a:r>
            <a:endParaRPr/>
          </a:p>
          <a:p>
            <a:pPr indent="-298450" lvl="1" marL="914400" rtl="0" algn="l">
              <a:spcBef>
                <a:spcPts val="0"/>
              </a:spcBef>
              <a:spcAft>
                <a:spcPts val="0"/>
              </a:spcAft>
              <a:buSzPts val="1100"/>
              <a:buChar char="○"/>
            </a:pPr>
            <a:r>
              <a:rPr lang="en"/>
              <a:t>And compare TIGER datasets with Shadow datasets.</a:t>
            </a:r>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have developed an initial prototype for TIGER, which has been very useful for our team, and we intend to keep improving it. If you have interest, please contact us on my email: daniela (dot) lopes (at) tecnico (dot) ulisboa (dot) pt.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we would like to answer some questions from the audience.</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17f53e7f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17f53e7f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solidFill>
                  <a:srgbClr val="EC3A3B"/>
                </a:solidFill>
              </a:rPr>
              <a:t>[CLICK]</a:t>
            </a:r>
            <a:r>
              <a:rPr lang="en"/>
              <a:t> Tor is currently the </a:t>
            </a:r>
            <a:r>
              <a:rPr lang="en"/>
              <a:t>most widely adopted anonymity network, helping safeguard the privacy of Internet users, including journalists, human rights activists, and censored users.</a:t>
            </a:r>
            <a:endParaRPr/>
          </a:p>
          <a:p>
            <a:pPr indent="-298450" lvl="0" marL="457200" rtl="0" algn="l">
              <a:spcBef>
                <a:spcPts val="0"/>
              </a:spcBef>
              <a:spcAft>
                <a:spcPts val="0"/>
              </a:spcAft>
              <a:buSzPts val="1100"/>
              <a:buChar char="●"/>
            </a:pPr>
            <a:r>
              <a:rPr b="1" lang="en">
                <a:solidFill>
                  <a:srgbClr val="EC3A3B"/>
                </a:solidFill>
              </a:rPr>
              <a:t>[CLICK] </a:t>
            </a:r>
            <a:r>
              <a:rPr lang="en"/>
              <a:t>However, several attacks have been proposed recently that compromise the privacy of Tor users. Unfortunately, evaluating the impact of such attacks in the real-world is a significant challenge, due to the difficulties in getting reliable datasets that do not compromise Tor users’ privacy. </a:t>
            </a:r>
            <a:endParaRPr b="1">
              <a:solidFill>
                <a:srgbClr val="EC3A3B"/>
              </a:solidFill>
            </a:endParaRPr>
          </a:p>
          <a:p>
            <a:pPr indent="-298450" lvl="0" marL="457200" rtl="0" algn="l">
              <a:spcBef>
                <a:spcPts val="0"/>
              </a:spcBef>
              <a:spcAft>
                <a:spcPts val="0"/>
              </a:spcAft>
              <a:buSzPts val="1100"/>
              <a:buChar char="●"/>
            </a:pPr>
            <a:r>
              <a:rPr b="1" lang="en">
                <a:solidFill>
                  <a:srgbClr val="EC3A3B"/>
                </a:solidFill>
              </a:rPr>
              <a:t>[CLICK] [CLICK] [CLICK] </a:t>
            </a:r>
            <a:r>
              <a:rPr lang="en"/>
              <a:t>Several works in multiple venues have also demonstrated that evaluating attacks on the Tor network with unrealistic datasets leads to overestimating their performance.</a:t>
            </a:r>
            <a:endParaRPr/>
          </a:p>
          <a:p>
            <a:pPr indent="0" lvl="0" marL="457200" rtl="0" algn="l">
              <a:spcBef>
                <a:spcPts val="0"/>
              </a:spcBef>
              <a:spcAft>
                <a:spcPts val="0"/>
              </a:spcAft>
              <a:buNone/>
            </a:pPr>
            <a:r>
              <a:t/>
            </a:r>
            <a:endParaRPr>
              <a:solidFill>
                <a:srgbClr val="00D7A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917f53e7f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917f53e7f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solidFill>
                  <a:srgbClr val="EC3A3B"/>
                </a:solidFill>
              </a:rPr>
              <a:t>[CLICK]</a:t>
            </a:r>
            <a:r>
              <a:rPr lang="en"/>
              <a:t> </a:t>
            </a:r>
            <a:r>
              <a:rPr lang="en"/>
              <a:t>Tor enforces its </a:t>
            </a:r>
            <a:r>
              <a:rPr lang="en"/>
              <a:t>anonymity</a:t>
            </a:r>
            <a:r>
              <a:rPr lang="en"/>
              <a:t> by tunnelling communications through circuits composed of 3 relays (guard, middle and exit relays) and encapsulating the messages in multi-layer encryption. Each relay “peels” a layer of encryption and passes it to the next relay. This way, no relay knows both the sender and the receiver, providing </a:t>
            </a:r>
            <a:r>
              <a:rPr lang="en"/>
              <a:t>anonymity</a:t>
            </a:r>
            <a:r>
              <a:rPr lang="en"/>
              <a:t> to the users.</a:t>
            </a:r>
            <a:endParaRPr/>
          </a:p>
          <a:p>
            <a:pPr indent="-298450" lvl="0" marL="457200" rtl="0" algn="l">
              <a:spcBef>
                <a:spcPts val="0"/>
              </a:spcBef>
              <a:spcAft>
                <a:spcPts val="0"/>
              </a:spcAft>
              <a:buSzPts val="1100"/>
              <a:buChar char="●"/>
            </a:pPr>
            <a:r>
              <a:rPr b="1" lang="en">
                <a:solidFill>
                  <a:srgbClr val="EC3A3B"/>
                </a:solidFill>
              </a:rPr>
              <a:t>[CLICK]</a:t>
            </a:r>
            <a:r>
              <a:rPr lang="en">
                <a:solidFill>
                  <a:srgbClr val="EC3A3B"/>
                </a:solidFill>
              </a:rPr>
              <a:t> </a:t>
            </a:r>
            <a:r>
              <a:rPr lang="en"/>
              <a:t>However, this scheme does not provide services with anonymity. To this end, Tor introduced onion services. These act as other services that we know, such as Internet websites, but their IP addresses remain private, even from the users accessing them. </a:t>
            </a:r>
            <a:endParaRPr/>
          </a:p>
          <a:p>
            <a:pPr indent="-298450" lvl="0" marL="457200" rtl="0" algn="l">
              <a:spcBef>
                <a:spcPts val="0"/>
              </a:spcBef>
              <a:spcAft>
                <a:spcPts val="0"/>
              </a:spcAft>
              <a:buClr>
                <a:srgbClr val="00D7A0"/>
              </a:buClr>
              <a:buSzPts val="1100"/>
              <a:buChar char="●"/>
            </a:pPr>
            <a:r>
              <a:rPr lang="en">
                <a:solidFill>
                  <a:srgbClr val="00D7A0"/>
                </a:solidFill>
              </a:rPr>
              <a:t>For this, when Alice wants to access x.onion </a:t>
            </a:r>
            <a:r>
              <a:rPr b="1" lang="en">
                <a:solidFill>
                  <a:srgbClr val="00D7A0"/>
                </a:solidFill>
              </a:rPr>
              <a:t>[CLICK]</a:t>
            </a:r>
            <a:r>
              <a:rPr lang="en">
                <a:solidFill>
                  <a:srgbClr val="00D7A0"/>
                </a:solidFill>
              </a:rPr>
              <a:t>, it gets an </a:t>
            </a:r>
            <a:r>
              <a:rPr b="1" lang="en">
                <a:solidFill>
                  <a:srgbClr val="00D7A0"/>
                </a:solidFill>
              </a:rPr>
              <a:t>Introduction Point (IP) </a:t>
            </a:r>
            <a:r>
              <a:rPr lang="en">
                <a:solidFill>
                  <a:srgbClr val="00D7A0"/>
                </a:solidFill>
              </a:rPr>
              <a:t>published</a:t>
            </a:r>
            <a:r>
              <a:rPr b="1" lang="en">
                <a:solidFill>
                  <a:srgbClr val="00D7A0"/>
                </a:solidFill>
              </a:rPr>
              <a:t> </a:t>
            </a:r>
            <a:r>
              <a:rPr lang="en">
                <a:solidFill>
                  <a:srgbClr val="00D7A0"/>
                </a:solidFill>
              </a:rPr>
              <a:t>by x.onion from the Tor </a:t>
            </a:r>
            <a:r>
              <a:rPr b="1" lang="en">
                <a:solidFill>
                  <a:srgbClr val="00D7A0"/>
                </a:solidFill>
              </a:rPr>
              <a:t>Directory Servers (DS)</a:t>
            </a:r>
            <a:r>
              <a:rPr lang="en">
                <a:solidFill>
                  <a:srgbClr val="00D7A0"/>
                </a:solidFill>
              </a:rPr>
              <a:t> and chooses a </a:t>
            </a:r>
            <a:r>
              <a:rPr b="1" lang="en">
                <a:solidFill>
                  <a:srgbClr val="00D7A0"/>
                </a:solidFill>
              </a:rPr>
              <a:t>Rendezvous Point (RP)</a:t>
            </a:r>
            <a:r>
              <a:rPr lang="en">
                <a:solidFill>
                  <a:srgbClr val="00D7A0"/>
                </a:solidFill>
              </a:rPr>
              <a:t>. </a:t>
            </a:r>
            <a:endParaRPr>
              <a:solidFill>
                <a:srgbClr val="00D7A0"/>
              </a:solidFill>
            </a:endParaRPr>
          </a:p>
          <a:p>
            <a:pPr indent="-298450" lvl="0" marL="457200" rtl="0" algn="l">
              <a:spcBef>
                <a:spcPts val="0"/>
              </a:spcBef>
              <a:spcAft>
                <a:spcPts val="0"/>
              </a:spcAft>
              <a:buClr>
                <a:srgbClr val="00D7A0"/>
              </a:buClr>
              <a:buSzPts val="1100"/>
              <a:buChar char="●"/>
            </a:pPr>
            <a:r>
              <a:rPr b="1" lang="en">
                <a:solidFill>
                  <a:srgbClr val="00D7A0"/>
                </a:solidFill>
              </a:rPr>
              <a:t>[CLICK]</a:t>
            </a:r>
            <a:r>
              <a:rPr lang="en">
                <a:solidFill>
                  <a:srgbClr val="00D7A0"/>
                </a:solidFill>
              </a:rPr>
              <a:t> Alice communicates the </a:t>
            </a:r>
            <a:r>
              <a:rPr b="1" lang="en">
                <a:solidFill>
                  <a:srgbClr val="00D7A0"/>
                </a:solidFill>
              </a:rPr>
              <a:t>Rendezvous Point </a:t>
            </a:r>
            <a:r>
              <a:rPr lang="en">
                <a:solidFill>
                  <a:srgbClr val="00D7A0"/>
                </a:solidFill>
              </a:rPr>
              <a:t>to the</a:t>
            </a:r>
            <a:r>
              <a:rPr b="1" lang="en">
                <a:solidFill>
                  <a:srgbClr val="00D7A0"/>
                </a:solidFill>
              </a:rPr>
              <a:t> Introduction Point</a:t>
            </a:r>
            <a:r>
              <a:rPr lang="en">
                <a:solidFill>
                  <a:srgbClr val="00D7A0"/>
                </a:solidFill>
              </a:rPr>
              <a:t>, </a:t>
            </a:r>
            <a:endParaRPr>
              <a:solidFill>
                <a:srgbClr val="00D7A0"/>
              </a:solidFill>
            </a:endParaRPr>
          </a:p>
          <a:p>
            <a:pPr indent="-298450" lvl="0" marL="457200" rtl="0" algn="l">
              <a:spcBef>
                <a:spcPts val="0"/>
              </a:spcBef>
              <a:spcAft>
                <a:spcPts val="0"/>
              </a:spcAft>
              <a:buClr>
                <a:srgbClr val="00D7A0"/>
              </a:buClr>
              <a:buSzPts val="1100"/>
              <a:buChar char="●"/>
            </a:pPr>
            <a:r>
              <a:rPr b="1" lang="en">
                <a:solidFill>
                  <a:srgbClr val="00D7A0"/>
                </a:solidFill>
              </a:rPr>
              <a:t>[CLICK] </a:t>
            </a:r>
            <a:r>
              <a:rPr lang="en">
                <a:solidFill>
                  <a:srgbClr val="00D7A0"/>
                </a:solidFill>
              </a:rPr>
              <a:t>and a session is established between Alice and x.onion.</a:t>
            </a:r>
            <a:endParaRPr>
              <a:solidFill>
                <a:srgbClr val="00D7A0"/>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917f53e7f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917f53e7f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a:t>
            </a:r>
            <a:r>
              <a:rPr lang="en"/>
              <a:t>everal</a:t>
            </a:r>
            <a:r>
              <a:rPr lang="en"/>
              <a:t> attacks based on traffic analysis have been proposed that threaten to compromise Tor users.</a:t>
            </a:r>
            <a:endParaRPr/>
          </a:p>
          <a:p>
            <a:pPr indent="-298450" lvl="0" marL="457200" rtl="0" algn="l">
              <a:spcBef>
                <a:spcPts val="0"/>
              </a:spcBef>
              <a:spcAft>
                <a:spcPts val="0"/>
              </a:spcAft>
              <a:buSzPts val="1100"/>
              <a:buChar char="●"/>
            </a:pPr>
            <a:r>
              <a:rPr lang="en"/>
              <a:t>Two widely studied attacks are website fingerprinting and correlation attacks. </a:t>
            </a:r>
            <a:endParaRPr/>
          </a:p>
          <a:p>
            <a:pPr indent="-298450" lvl="1" marL="914400" rtl="0" algn="l">
              <a:spcBef>
                <a:spcPts val="0"/>
              </a:spcBef>
              <a:spcAft>
                <a:spcPts val="0"/>
              </a:spcAft>
              <a:buSzPts val="1100"/>
              <a:buChar char="○"/>
            </a:pPr>
            <a:r>
              <a:rPr b="1" lang="en">
                <a:solidFill>
                  <a:srgbClr val="EC3A3B"/>
                </a:solidFill>
              </a:rPr>
              <a:t>[CLICK]</a:t>
            </a:r>
            <a:r>
              <a:rPr b="1" lang="en"/>
              <a:t> </a:t>
            </a:r>
            <a:r>
              <a:rPr b="1" lang="en"/>
              <a:t>Website fingerprinting attacks: </a:t>
            </a:r>
            <a:r>
              <a:rPr lang="en"/>
              <a:t>Here, the attacker observes the traffic between the client Alice and its guard node, and tries to infer that Alice is accessing x.onion out of a set of known websites.</a:t>
            </a:r>
            <a:endParaRPr/>
          </a:p>
          <a:p>
            <a:pPr indent="-298450" lvl="1" marL="914400" rtl="0" algn="l">
              <a:spcBef>
                <a:spcPts val="0"/>
              </a:spcBef>
              <a:spcAft>
                <a:spcPts val="0"/>
              </a:spcAft>
              <a:buSzPts val="1100"/>
              <a:buChar char="○"/>
            </a:pPr>
            <a:r>
              <a:rPr b="1" lang="en">
                <a:solidFill>
                  <a:srgbClr val="EC3A3B"/>
                </a:solidFill>
              </a:rPr>
              <a:t>[CLICK] </a:t>
            </a:r>
            <a:r>
              <a:rPr b="1" lang="en"/>
              <a:t>Traffic c</a:t>
            </a:r>
            <a:r>
              <a:rPr b="1" lang="en"/>
              <a:t>orrelation attacks: </a:t>
            </a:r>
            <a:r>
              <a:rPr lang="en"/>
              <a:t>In this, an adversary can observe both ends of the communication.</a:t>
            </a:r>
            <a:endParaRPr/>
          </a:p>
          <a:p>
            <a:pPr indent="-298450" lvl="2" marL="1371600" rtl="0" algn="l">
              <a:spcBef>
                <a:spcPts val="0"/>
              </a:spcBef>
              <a:spcAft>
                <a:spcPts val="0"/>
              </a:spcAft>
              <a:buSzPts val="1100"/>
              <a:buChar char="■"/>
            </a:pPr>
            <a:r>
              <a:rPr lang="en"/>
              <a:t>In the example, Alice is accessing x.onion and Bob is accessing y.onion. </a:t>
            </a:r>
            <a:endParaRPr/>
          </a:p>
          <a:p>
            <a:pPr indent="-298450" lvl="2" marL="1371600" rtl="0" algn="l">
              <a:spcBef>
                <a:spcPts val="0"/>
              </a:spcBef>
              <a:spcAft>
                <a:spcPts val="0"/>
              </a:spcAft>
              <a:buSzPts val="1100"/>
              <a:buChar char="■"/>
            </a:pPr>
            <a:r>
              <a:rPr lang="en"/>
              <a:t>The adversary intercepts both Alice and Bob’s </a:t>
            </a:r>
            <a:r>
              <a:rPr lang="en"/>
              <a:t>communication</a:t>
            </a:r>
            <a:r>
              <a:rPr lang="en"/>
              <a:t> at the client side, but only intercepts Alice’s </a:t>
            </a:r>
            <a:r>
              <a:rPr lang="en"/>
              <a:t>communication</a:t>
            </a:r>
            <a:r>
              <a:rPr lang="en"/>
              <a:t> on the onion service-side. </a:t>
            </a:r>
            <a:endParaRPr/>
          </a:p>
          <a:p>
            <a:pPr indent="-298450" lvl="2" marL="1371600" rtl="0" algn="l">
              <a:spcBef>
                <a:spcPts val="0"/>
              </a:spcBef>
              <a:spcAft>
                <a:spcPts val="0"/>
              </a:spcAft>
              <a:buSzPts val="1100"/>
              <a:buChar char="■"/>
            </a:pPr>
            <a:r>
              <a:rPr lang="en"/>
              <a:t>With this, the adversary will try to match that Alice was accessing x.onion and find out their IP addresses.</a:t>
            </a:r>
            <a:endParaRPr/>
          </a:p>
          <a:p>
            <a:pPr indent="0" lvl="0" marL="91440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These attacks can compromise Tor’s privacy guarantees. </a:t>
            </a:r>
            <a:endParaRPr>
              <a:solidFill>
                <a:schemeClr val="dk1"/>
              </a:solidFill>
            </a:endParaRPr>
          </a:p>
          <a:p>
            <a:pPr indent="-298450" lvl="0" marL="457200" rtl="0" algn="l">
              <a:spcBef>
                <a:spcPts val="0"/>
              </a:spcBef>
              <a:spcAft>
                <a:spcPts val="0"/>
              </a:spcAft>
              <a:buClr>
                <a:schemeClr val="dk1"/>
              </a:buClr>
              <a:buSzPts val="1100"/>
              <a:buChar char="●"/>
            </a:pPr>
            <a:r>
              <a:rPr b="1" lang="en">
                <a:solidFill>
                  <a:srgbClr val="EC3A3B"/>
                </a:solidFill>
              </a:rPr>
              <a:t>[CLICK] </a:t>
            </a:r>
            <a:r>
              <a:rPr lang="en">
                <a:solidFill>
                  <a:schemeClr val="dk1"/>
                </a:solidFill>
              </a:rPr>
              <a:t>Testing these attacks in realistic conditions is paramount to understanding how dangerous and feasible they are against the Tor network, and what countermeasures can be applied to mitigate them and make the Tor network more resilient.</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most obvious approach would be to use the actual Tor network and monitor real users’ traffic. But this raises several ethical questions.</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we will show existing alternatives and propose our own alternative to generating realistic traffic.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99b242633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99b242633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b="1" lang="en">
                <a:solidFill>
                  <a:schemeClr val="dk1"/>
                </a:solidFill>
              </a:rPr>
              <a:t>Now, we will discuss existing approaches for collecting Tor traffic datasets!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of the most widely used approaches to test attacks on Tor is simulation. </a:t>
            </a:r>
            <a:endParaRPr>
              <a:solidFill>
                <a:schemeClr val="dk1"/>
              </a:solidFill>
            </a:endParaRPr>
          </a:p>
          <a:p>
            <a:pPr indent="-298450" lvl="0" marL="457200" rtl="0" algn="l">
              <a:spcBef>
                <a:spcPts val="0"/>
              </a:spcBef>
              <a:spcAft>
                <a:spcPts val="0"/>
              </a:spcAft>
              <a:buSzPts val="1100"/>
              <a:buChar char="●"/>
            </a:pPr>
            <a:r>
              <a:rPr b="1" lang="en">
                <a:solidFill>
                  <a:srgbClr val="EC3A3B"/>
                </a:solidFill>
              </a:rPr>
              <a:t>[CLICK]</a:t>
            </a:r>
            <a:r>
              <a:rPr lang="en">
                <a:solidFill>
                  <a:schemeClr val="dk1"/>
                </a:solidFill>
              </a:rPr>
              <a:t> Simulation allows replicating the Tor network on a single machine while trying to replicate some network characteristics, such as bandwidth, latency, or throughput.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approach is very desirable due to requiring few resources and being very practical.</a:t>
            </a:r>
            <a:endParaRPr>
              <a:solidFill>
                <a:schemeClr val="dk1"/>
              </a:solidFill>
            </a:endParaRPr>
          </a:p>
          <a:p>
            <a:pPr indent="-298450" lvl="0" marL="457200" rtl="0" algn="l">
              <a:spcBef>
                <a:spcPts val="0"/>
              </a:spcBef>
              <a:spcAft>
                <a:spcPts val="0"/>
              </a:spcAft>
              <a:buSzPts val="1100"/>
              <a:buChar char="●"/>
            </a:pPr>
            <a:r>
              <a:rPr lang="en"/>
              <a:t>However, this approach</a:t>
            </a:r>
            <a:endParaRPr/>
          </a:p>
          <a:p>
            <a:pPr indent="-298450" lvl="0" marL="457200" rtl="0" algn="l">
              <a:spcBef>
                <a:spcPts val="0"/>
              </a:spcBef>
              <a:spcAft>
                <a:spcPts val="0"/>
              </a:spcAft>
              <a:buSzPts val="1100"/>
              <a:buChar char="●"/>
            </a:pPr>
            <a:r>
              <a:rPr b="1" lang="en">
                <a:solidFill>
                  <a:srgbClr val="EC3A3B"/>
                </a:solidFill>
              </a:rPr>
              <a:t>[CLICK]</a:t>
            </a:r>
            <a:r>
              <a:rPr lang="en">
                <a:solidFill>
                  <a:schemeClr val="dk1"/>
                </a:solidFill>
              </a:rPr>
              <a:t> depend heavily on the model of the network being very accurate and staying that way over time.</a:t>
            </a:r>
            <a:endParaRPr>
              <a:solidFill>
                <a:schemeClr val="dk1"/>
              </a:solidFill>
            </a:endParaRPr>
          </a:p>
          <a:p>
            <a:pPr indent="-298450" lvl="0" marL="457200" rtl="0" algn="l">
              <a:spcBef>
                <a:spcPts val="0"/>
              </a:spcBef>
              <a:spcAft>
                <a:spcPts val="0"/>
              </a:spcAft>
              <a:buClr>
                <a:schemeClr val="dk1"/>
              </a:buClr>
              <a:buSzPts val="1100"/>
              <a:buChar char="●"/>
            </a:pPr>
            <a:r>
              <a:rPr b="1" lang="en">
                <a:solidFill>
                  <a:srgbClr val="EC3A3B"/>
                </a:solidFill>
              </a:rPr>
              <a:t>[CLICK]</a:t>
            </a:r>
            <a:r>
              <a:rPr lang="en">
                <a:solidFill>
                  <a:schemeClr val="dk1"/>
                </a:solidFill>
              </a:rPr>
              <a:t> They generally sample relays that do not represent the whole Tor network, such as their bandwidth weights, which are used to choose the relays used to establish circuits, or the types of relays each node can be.</a:t>
            </a:r>
            <a:endParaRPr>
              <a:solidFill>
                <a:schemeClr val="dk1"/>
              </a:solidFill>
            </a:endParaRPr>
          </a:p>
          <a:p>
            <a:pPr indent="-298450" lvl="0" marL="457200" rtl="0" algn="l">
              <a:spcBef>
                <a:spcPts val="0"/>
              </a:spcBef>
              <a:spcAft>
                <a:spcPts val="0"/>
              </a:spcAft>
              <a:buClr>
                <a:schemeClr val="dk1"/>
              </a:buClr>
              <a:buSzPts val="1100"/>
              <a:buChar char="●"/>
            </a:pPr>
            <a:r>
              <a:rPr b="1" lang="en">
                <a:solidFill>
                  <a:srgbClr val="EC3A3B"/>
                </a:solidFill>
              </a:rPr>
              <a:t>[CLICK]</a:t>
            </a:r>
            <a:r>
              <a:rPr lang="en">
                <a:solidFill>
                  <a:schemeClr val="dk1"/>
                </a:solidFill>
              </a:rPr>
              <a:t> They ignore the geographical location of these relays,</a:t>
            </a:r>
            <a:endParaRPr>
              <a:solidFill>
                <a:schemeClr val="dk1"/>
              </a:solidFill>
            </a:endParaRPr>
          </a:p>
          <a:p>
            <a:pPr indent="-298450" lvl="0" marL="457200" rtl="0" algn="l">
              <a:spcBef>
                <a:spcPts val="0"/>
              </a:spcBef>
              <a:spcAft>
                <a:spcPts val="0"/>
              </a:spcAft>
              <a:buClr>
                <a:schemeClr val="dk1"/>
              </a:buClr>
              <a:buSzPts val="1100"/>
              <a:buChar char="●"/>
            </a:pPr>
            <a:r>
              <a:rPr b="1" lang="en">
                <a:solidFill>
                  <a:srgbClr val="EC3A3B"/>
                </a:solidFill>
              </a:rPr>
              <a:t>[CLICK]</a:t>
            </a:r>
            <a:r>
              <a:rPr lang="en">
                <a:solidFill>
                  <a:schemeClr val="dk1"/>
                </a:solidFill>
              </a:rPr>
              <a:t> and lack customizability, such as not allowing to customize the software running on each relay.</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SzPts val="1100"/>
              <a:buChar char="●"/>
            </a:pPr>
            <a:r>
              <a:rPr lang="en"/>
              <a:t>For these reasons, it might not accurately simulate important characteristics of the Tor network.</a:t>
            </a:r>
            <a:endParaRPr>
              <a:solidFill>
                <a:srgbClr val="00D7A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99b242633_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99b242633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Another alternative is emulation, which is quite similar to simulation</a:t>
            </a:r>
            <a:endParaRPr>
              <a:solidFill>
                <a:schemeClr val="dk1"/>
              </a:solidFill>
            </a:endParaRPr>
          </a:p>
          <a:p>
            <a:pPr indent="-298450" lvl="0" marL="457200" rtl="0" algn="l">
              <a:spcBef>
                <a:spcPts val="0"/>
              </a:spcBef>
              <a:spcAft>
                <a:spcPts val="0"/>
              </a:spcAft>
              <a:buSzPts val="1100"/>
              <a:buChar char="●"/>
            </a:pPr>
            <a:r>
              <a:rPr b="1" lang="en">
                <a:solidFill>
                  <a:srgbClr val="EC3A3B"/>
                </a:solidFill>
              </a:rPr>
              <a:t>[CLICK] </a:t>
            </a:r>
            <a:r>
              <a:rPr lang="en"/>
              <a:t>but it runs the actual Tor software through a set of machines that implement their own private network.</a:t>
            </a:r>
            <a:endParaRPr/>
          </a:p>
          <a:p>
            <a:pPr indent="-298450" lvl="0" marL="457200" rtl="0" algn="l">
              <a:spcBef>
                <a:spcPts val="0"/>
              </a:spcBef>
              <a:spcAft>
                <a:spcPts val="0"/>
              </a:spcAft>
              <a:buSzPts val="1100"/>
              <a:buChar char="●"/>
            </a:pPr>
            <a:r>
              <a:rPr lang="en"/>
              <a:t>They also allow tuning network conditions, such as bandwidth and latency, and may offer higher fidelity since they capture actual interactions with real hardware.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a:solidFill>
                  <a:srgbClr val="EC3A3B"/>
                </a:solidFill>
              </a:rPr>
              <a:t>[CLICK] </a:t>
            </a:r>
            <a:r>
              <a:rPr lang="en">
                <a:solidFill>
                  <a:schemeClr val="dk1"/>
                </a:solidFill>
              </a:rPr>
              <a:t>However, </a:t>
            </a:r>
            <a:r>
              <a:rPr lang="en"/>
              <a:t>emulation shares some of Simulation limitations, such being hard to model the Tor network, </a:t>
            </a:r>
            <a:r>
              <a:rPr b="1" lang="en">
                <a:solidFill>
                  <a:srgbClr val="EC3A3B"/>
                </a:solidFill>
              </a:rPr>
              <a:t>[CLICK] </a:t>
            </a:r>
            <a:r>
              <a:rPr lang="en"/>
              <a:t>but suffers from even smaller scalability since it requires more resources. </a:t>
            </a:r>
            <a:r>
              <a:rPr lang="en">
                <a:solidFill>
                  <a:srgbClr val="00D7A0"/>
                </a:solidFill>
              </a:rPr>
              <a:t>A smaller scale will necessarily impact the representation that we have of the Tor network.</a:t>
            </a:r>
            <a:endParaRPr>
              <a:solidFill>
                <a:srgbClr val="00D7A0"/>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a:solidFill>
                  <a:srgbClr val="EC3A3B"/>
                </a:solidFill>
              </a:rPr>
              <a:t>[CLICK] </a:t>
            </a:r>
            <a:r>
              <a:rPr b="1" lang="en">
                <a:solidFill>
                  <a:srgbClr val="4A86E8"/>
                </a:solidFill>
              </a:rPr>
              <a:t>In sum, simulation and emulation approaches are more practical and resource-efficient ways to make experiments in Tor, but they may be limited in cases where we need an authentic environment.</a:t>
            </a:r>
            <a:endParaRPr b="1">
              <a:solidFill>
                <a:srgbClr val="4A86E8"/>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99b242633_8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99b242633_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solidFill>
                  <a:srgbClr val="EC3A3B"/>
                </a:solidFill>
              </a:rPr>
              <a:t>[CLICK] </a:t>
            </a:r>
            <a:r>
              <a:rPr lang="en"/>
              <a:t>Live experiments consist of deploying our own nodes on the actual Tor network. This approach is widely used for studies that depend on very accurate characteristics of Tor and high customizability, such as onion service characterization.</a:t>
            </a:r>
            <a:endParaRPr/>
          </a:p>
          <a:p>
            <a:pPr indent="-298450" lvl="0" marL="457200" rtl="0" algn="l">
              <a:spcBef>
                <a:spcPts val="0"/>
              </a:spcBef>
              <a:spcAft>
                <a:spcPts val="0"/>
              </a:spcAft>
              <a:buSzPts val="1100"/>
              <a:buChar char="●"/>
            </a:pPr>
            <a:r>
              <a:rPr b="1" lang="en">
                <a:solidFill>
                  <a:srgbClr val="EC3A3B"/>
                </a:solidFill>
              </a:rPr>
              <a:t>[CLICK] </a:t>
            </a:r>
            <a:r>
              <a:rPr lang="en"/>
              <a:t>However, these experiments require a lot of manual work and resources</a:t>
            </a:r>
            <a:endParaRPr/>
          </a:p>
          <a:p>
            <a:pPr indent="-298450" lvl="0" marL="457200" rtl="0" algn="l">
              <a:spcBef>
                <a:spcPts val="0"/>
              </a:spcBef>
              <a:spcAft>
                <a:spcPts val="0"/>
              </a:spcAft>
              <a:buSzPts val="1100"/>
              <a:buChar char="●"/>
            </a:pPr>
            <a:r>
              <a:rPr b="1" lang="en">
                <a:solidFill>
                  <a:srgbClr val="EC3A3B"/>
                </a:solidFill>
              </a:rPr>
              <a:t>[CLICK] </a:t>
            </a:r>
            <a:r>
              <a:rPr lang="en">
                <a:solidFill>
                  <a:schemeClr val="dk1"/>
                </a:solidFill>
              </a:rPr>
              <a:t>They can disturb the Tor network</a:t>
            </a:r>
            <a:endParaRPr/>
          </a:p>
          <a:p>
            <a:pPr indent="-298450" lvl="0" marL="457200" rtl="0" algn="l">
              <a:spcBef>
                <a:spcPts val="0"/>
              </a:spcBef>
              <a:spcAft>
                <a:spcPts val="0"/>
              </a:spcAft>
              <a:buSzPts val="1100"/>
              <a:buChar char="●"/>
            </a:pPr>
            <a:r>
              <a:rPr b="1" lang="en">
                <a:solidFill>
                  <a:srgbClr val="EC3A3B"/>
                </a:solidFill>
              </a:rPr>
              <a:t>[CLICK]</a:t>
            </a:r>
            <a:r>
              <a:rPr lang="en"/>
              <a:t> and lack standardized procedures. For instance, if I want to compare the accuracy of my website fingerprinting classifier with an older one, I either have to use the same dataset as they used if publicly available, or test the older classifier with my own dataset, which can result in a very unfair comparison.</a:t>
            </a:r>
            <a:endParaRPr>
              <a:solidFill>
                <a:srgbClr val="00D7A0"/>
              </a:solidFill>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b="1" lang="en">
                <a:solidFill>
                  <a:srgbClr val="EC3A3B"/>
                </a:solidFill>
              </a:rPr>
              <a:t>[CLICK] </a:t>
            </a:r>
            <a:r>
              <a:rPr b="1" lang="en">
                <a:solidFill>
                  <a:srgbClr val="0081F1"/>
                </a:solidFill>
              </a:rPr>
              <a:t>In summary, is is paramount for the research community to have a unified framework for live experiments in the Tor network.</a:t>
            </a:r>
            <a:endParaRPr b="1">
              <a:solidFill>
                <a:srgbClr val="0081F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17f53e7fa_0_3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17f53e7fa_0_3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present TIGER, a Tor Traffic Generator for Realistic Experiments. It aims to automate and standardize the creation of datasets composed of Tor traffic, respecting a parameterizable set of conditions, towards approximating the traces that could be obtained from real users’ traffic. </a:t>
            </a:r>
            <a:endParaRPr/>
          </a:p>
          <a:p>
            <a:pPr indent="-298450" lvl="0" marL="457200" rtl="0" algn="l">
              <a:spcBef>
                <a:spcPts val="0"/>
              </a:spcBef>
              <a:spcAft>
                <a:spcPts val="0"/>
              </a:spcAft>
              <a:buSzPts val="1100"/>
              <a:buChar char="●"/>
            </a:pPr>
            <a:r>
              <a:rPr lang="en"/>
              <a:t>Our framework aims to boost the opportunities for research with respect to attacks and defenses on To</a:t>
            </a:r>
            <a:r>
              <a:rPr lang="en">
                <a:solidFill>
                  <a:schemeClr val="dk1"/>
                </a:solidFill>
              </a:rPr>
              <a:t>r</a:t>
            </a:r>
            <a:r>
              <a:rPr lang="en">
                <a:solidFill>
                  <a:schemeClr val="dk1"/>
                </a:solidFill>
              </a:rPr>
              <a:t>.</a:t>
            </a:r>
            <a:endParaRPr>
              <a:solidFill>
                <a:schemeClr val="dk1"/>
              </a:solidFill>
            </a:endParaRPr>
          </a:p>
          <a:p>
            <a:pPr indent="-298450" lvl="0" marL="457200" rtl="0" algn="l">
              <a:spcBef>
                <a:spcPts val="0"/>
              </a:spcBef>
              <a:spcAft>
                <a:spcPts val="0"/>
              </a:spcAft>
              <a:buSzPts val="1100"/>
              <a:buChar char="●"/>
            </a:pPr>
            <a:r>
              <a:rPr lang="en"/>
              <a:t>TIGER does not replace simulation or emulation approaches, but it complements them by enabling easier collection of Tor traffic which can be used to produce accurate models of the Tor network, and offers a practical alternative for more demanding scenarios.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17f53e7f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17f53e7f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tackle these challenges, we proposed the framework in the figure. TIGER leverages multiple physical machines, which can belong to cloud providers or research institution clusters, and docker containers as the baseline for a fast, flexible, and portable deployment of a network of nodes running on top of the live Tor network.</a:t>
            </a:r>
            <a:endParaRPr/>
          </a:p>
          <a:p>
            <a:pPr indent="-298450" lvl="0" marL="457200" rtl="0" algn="l">
              <a:spcBef>
                <a:spcPts val="0"/>
              </a:spcBef>
              <a:spcAft>
                <a:spcPts val="0"/>
              </a:spcAft>
              <a:buSzPts val="1100"/>
              <a:buChar char="●"/>
            </a:pPr>
            <a:r>
              <a:rPr b="1" lang="en">
                <a:solidFill>
                  <a:srgbClr val="EC3A3B"/>
                </a:solidFill>
              </a:rPr>
              <a:t>[CLICK] </a:t>
            </a:r>
            <a:r>
              <a:rPr lang="en"/>
              <a:t>To launch an experiment, the researcher details the characteristics of the experiment, such as duration and which nodes to create in a configuration file.</a:t>
            </a:r>
            <a:endParaRPr>
              <a:solidFill>
                <a:srgbClr val="00D7A0"/>
              </a:solidFill>
            </a:endParaRPr>
          </a:p>
          <a:p>
            <a:pPr indent="-298450" lvl="0" marL="457200" rtl="0" algn="l">
              <a:spcBef>
                <a:spcPts val="0"/>
              </a:spcBef>
              <a:spcAft>
                <a:spcPts val="0"/>
              </a:spcAft>
              <a:buSzPts val="1100"/>
              <a:buChar char="●"/>
            </a:pPr>
            <a:r>
              <a:rPr b="1" lang="en">
                <a:solidFill>
                  <a:srgbClr val="EC3A3B"/>
                </a:solidFill>
              </a:rPr>
              <a:t>[CLICK] </a:t>
            </a:r>
            <a:r>
              <a:rPr b="1" lang="en">
                <a:solidFill>
                  <a:schemeClr val="dk1"/>
                </a:solidFill>
              </a:rPr>
              <a:t>Step 2</a:t>
            </a:r>
            <a:r>
              <a:rPr lang="en">
                <a:solidFill>
                  <a:schemeClr val="dk1"/>
                </a:solidFill>
              </a:rPr>
              <a:t> pictures an extra machine, the job coordinator, that orchestrates the experiment and bootstraps the physical machines.</a:t>
            </a:r>
            <a:endParaRPr>
              <a:solidFill>
                <a:schemeClr val="dk1"/>
              </a:solidFill>
            </a:endParaRPr>
          </a:p>
          <a:p>
            <a:pPr indent="-298450" lvl="0" marL="457200" rtl="0" algn="l">
              <a:spcBef>
                <a:spcPts val="0"/>
              </a:spcBef>
              <a:spcAft>
                <a:spcPts val="0"/>
              </a:spcAft>
              <a:buSzPts val="1100"/>
              <a:buChar char="●"/>
            </a:pPr>
            <a:r>
              <a:rPr lang="en">
                <a:solidFill>
                  <a:schemeClr val="dk1"/>
                </a:solidFill>
              </a:rPr>
              <a:t> </a:t>
            </a:r>
            <a:r>
              <a:rPr b="1" lang="en">
                <a:solidFill>
                  <a:srgbClr val="EC3A3B"/>
                </a:solidFill>
              </a:rPr>
              <a:t>[CLICK] </a:t>
            </a:r>
            <a:r>
              <a:rPr lang="en">
                <a:solidFill>
                  <a:schemeClr val="dk1"/>
                </a:solidFill>
              </a:rPr>
              <a:t>Then, the job coordinator proceeds to download and run the selected container images, in </a:t>
            </a:r>
            <a:r>
              <a:rPr b="1" lang="en">
                <a:solidFill>
                  <a:schemeClr val="dk1"/>
                </a:solidFill>
              </a:rPr>
              <a:t>step 3</a:t>
            </a:r>
            <a:r>
              <a:rPr lang="en">
                <a:solidFill>
                  <a:schemeClr val="dk1"/>
                </a:solidFill>
              </a:rPr>
              <a:t>. Each client or service machine can handle multiple containers, increasing the experiment’s scalability.The container images are made publicly available in a Docker registry to expand TIGER’s functionality according to the requirements of a given experiment.</a:t>
            </a:r>
            <a:endParaRPr>
              <a:solidFill>
                <a:srgbClr val="00D7A0"/>
              </a:solidFill>
            </a:endParaRPr>
          </a:p>
          <a:p>
            <a:pPr indent="-298450" lvl="0" marL="457200" rtl="0" algn="l">
              <a:spcBef>
                <a:spcPts val="0"/>
              </a:spcBef>
              <a:spcAft>
                <a:spcPts val="0"/>
              </a:spcAft>
              <a:buClr>
                <a:schemeClr val="dk1"/>
              </a:buClr>
              <a:buSzPts val="1100"/>
              <a:buChar char="●"/>
            </a:pPr>
            <a:r>
              <a:rPr b="1" lang="en">
                <a:solidFill>
                  <a:srgbClr val="EC3A3B"/>
                </a:solidFill>
              </a:rPr>
              <a:t>[CLICK] </a:t>
            </a:r>
            <a:r>
              <a:rPr lang="en">
                <a:solidFill>
                  <a:schemeClr val="dk1"/>
                </a:solidFill>
              </a:rPr>
              <a:t>Each client container runs a Tor client process and executes a desired crawling script to access the services and coordinate the traffic captures in</a:t>
            </a:r>
            <a:r>
              <a:rPr b="1" lang="en">
                <a:solidFill>
                  <a:schemeClr val="dk1"/>
                </a:solidFill>
              </a:rPr>
              <a:t> step 4</a:t>
            </a:r>
            <a:r>
              <a:rPr lang="en">
                <a:solidFill>
                  <a:schemeClr val="dk1"/>
                </a:solidFill>
              </a:rPr>
              <a:t>.</a:t>
            </a:r>
            <a:endParaRPr>
              <a:solidFill>
                <a:schemeClr val="dk1"/>
              </a:solidFill>
            </a:endParaRPr>
          </a:p>
          <a:p>
            <a:pPr indent="-298450" lvl="0" marL="457200" rtl="0" algn="l">
              <a:spcBef>
                <a:spcPts val="0"/>
              </a:spcBef>
              <a:spcAft>
                <a:spcPts val="0"/>
              </a:spcAft>
              <a:buSzPts val="1100"/>
              <a:buChar char="●"/>
            </a:pPr>
            <a:r>
              <a:rPr b="1" lang="en">
                <a:solidFill>
                  <a:srgbClr val="EC3A3B"/>
                </a:solidFill>
              </a:rPr>
              <a:t>[CLICK] </a:t>
            </a:r>
            <a:r>
              <a:rPr lang="en">
                <a:solidFill>
                  <a:schemeClr val="dk1"/>
                </a:solidFill>
              </a:rPr>
              <a:t>An experiment ends when all clients have reached the number of requests proposed in the configuration file, by having each client send a </a:t>
            </a:r>
            <a:r>
              <a:rPr i="1" lang="en">
                <a:solidFill>
                  <a:schemeClr val="dk1"/>
                </a:solidFill>
              </a:rPr>
              <a:t>terminate</a:t>
            </a:r>
            <a:r>
              <a:rPr lang="en">
                <a:solidFill>
                  <a:schemeClr val="dk1"/>
                </a:solidFill>
              </a:rPr>
              <a:t> request to the job coordinator, as shown in </a:t>
            </a:r>
            <a:r>
              <a:rPr b="1" lang="en">
                <a:solidFill>
                  <a:schemeClr val="dk1"/>
                </a:solidFill>
              </a:rPr>
              <a:t>step 5</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b="1" lang="en">
                <a:solidFill>
                  <a:srgbClr val="EC3A3B"/>
                </a:solidFill>
              </a:rPr>
              <a:t>[CLICK] </a:t>
            </a:r>
            <a:r>
              <a:rPr lang="en">
                <a:solidFill>
                  <a:schemeClr val="dk1"/>
                </a:solidFill>
              </a:rPr>
              <a:t>Then, in </a:t>
            </a:r>
            <a:r>
              <a:rPr b="1" lang="en">
                <a:solidFill>
                  <a:schemeClr val="dk1"/>
                </a:solidFill>
              </a:rPr>
              <a:t>step 6</a:t>
            </a:r>
            <a:r>
              <a:rPr lang="en">
                <a:solidFill>
                  <a:schemeClr val="dk1"/>
                </a:solidFill>
              </a:rPr>
              <a:t>, the job coordinator fetches the dataset parcels from all the experiment machines and stops all the machines.</a:t>
            </a:r>
            <a:endParaRPr>
              <a:solidFill>
                <a:schemeClr val="dk1"/>
              </a:solidFill>
            </a:endParaRPr>
          </a:p>
          <a:p>
            <a:pPr indent="-298450" lvl="0" marL="457200" rtl="0" algn="l">
              <a:spcBef>
                <a:spcPts val="0"/>
              </a:spcBef>
              <a:spcAft>
                <a:spcPts val="0"/>
              </a:spcAft>
              <a:buClr>
                <a:schemeClr val="dk1"/>
              </a:buClr>
              <a:buSzPts val="1100"/>
              <a:buChar char="●"/>
            </a:pPr>
            <a:r>
              <a:rPr b="1" lang="en">
                <a:solidFill>
                  <a:srgbClr val="EC3A3B"/>
                </a:solidFill>
              </a:rPr>
              <a:t>[CLICK] </a:t>
            </a:r>
            <a:r>
              <a:rPr lang="en">
                <a:solidFill>
                  <a:schemeClr val="dk1"/>
                </a:solidFill>
              </a:rPr>
              <a:t>In </a:t>
            </a:r>
            <a:r>
              <a:rPr b="1" lang="en">
                <a:solidFill>
                  <a:schemeClr val="dk1"/>
                </a:solidFill>
              </a:rPr>
              <a:t>step 7</a:t>
            </a:r>
            <a:r>
              <a:rPr lang="en">
                <a:solidFill>
                  <a:schemeClr val="dk1"/>
                </a:solidFill>
              </a:rPr>
              <a:t>, the job coordinator publishes the complete dataset on a repository.</a:t>
            </a:r>
            <a:endParaRPr>
              <a:solidFill>
                <a:schemeClr val="dk1"/>
              </a:solidFill>
            </a:endParaRPr>
          </a:p>
          <a:p>
            <a:pPr indent="-298450" lvl="0" marL="457200" rtl="0" algn="l">
              <a:spcBef>
                <a:spcPts val="0"/>
              </a:spcBef>
              <a:spcAft>
                <a:spcPts val="0"/>
              </a:spcAft>
              <a:buClr>
                <a:schemeClr val="dk1"/>
              </a:buClr>
              <a:buSzPts val="1100"/>
              <a:buChar char="●"/>
            </a:pPr>
            <a:r>
              <a:rPr b="1" lang="en">
                <a:solidFill>
                  <a:srgbClr val="EC3A3B"/>
                </a:solidFill>
              </a:rPr>
              <a:t>[CLICK] </a:t>
            </a:r>
            <a:r>
              <a:rPr lang="en">
                <a:solidFill>
                  <a:schemeClr val="dk1"/>
                </a:solidFill>
              </a:rPr>
              <a:t>Finally, in</a:t>
            </a:r>
            <a:r>
              <a:rPr b="1" lang="en">
                <a:solidFill>
                  <a:schemeClr val="dk1"/>
                </a:solidFill>
              </a:rPr>
              <a:t> step 8</a:t>
            </a:r>
            <a:r>
              <a:rPr lang="en">
                <a:solidFill>
                  <a:schemeClr val="dk1"/>
                </a:solidFill>
              </a:rPr>
              <a:t>, the researcher downloads the dataset from the repository.</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dk1"/>
                </a:solidFill>
              </a:rPr>
              <a:t>The final dataset is composed of</a:t>
            </a:r>
            <a:r>
              <a:rPr lang="en">
                <a:solidFill>
                  <a:schemeClr val="dk1"/>
                </a:solidFill>
              </a:rPr>
              <a:t> a list of network captures</a:t>
            </a:r>
            <a:r>
              <a:rPr lang="en">
                <a:solidFill>
                  <a:srgbClr val="00D7A0"/>
                </a:solidFill>
              </a:rPr>
              <a:t>, each encompassing the times, sizes, directions of packets, and the IP addresses and ports involved.</a:t>
            </a:r>
            <a:endParaRPr>
              <a:solidFill>
                <a:srgbClr val="00D7A0"/>
              </a:solidFill>
            </a:endParaRPr>
          </a:p>
          <a:p>
            <a:pPr indent="0" lvl="0" marL="0" rtl="0" algn="l">
              <a:spcBef>
                <a:spcPts val="0"/>
              </a:spcBef>
              <a:spcAft>
                <a:spcPts val="0"/>
              </a:spcAft>
              <a:buNone/>
            </a:pPr>
            <a:r>
              <a:t/>
            </a:r>
            <a:endParaRPr>
              <a:solidFill>
                <a:srgbClr val="00D7A0"/>
              </a:solidFill>
            </a:endParaRPr>
          </a:p>
          <a:p>
            <a:pPr indent="-298450" lvl="0" marL="457200" rtl="0" algn="l">
              <a:spcBef>
                <a:spcPts val="0"/>
              </a:spcBef>
              <a:spcAft>
                <a:spcPts val="0"/>
              </a:spcAft>
              <a:buClr>
                <a:srgbClr val="00D7A0"/>
              </a:buClr>
              <a:buSzPts val="1100"/>
              <a:buChar char="●"/>
            </a:pPr>
            <a:r>
              <a:rPr b="1" lang="en">
                <a:solidFill>
                  <a:srgbClr val="00D7A0"/>
                </a:solidFill>
              </a:rPr>
              <a:t>Tor overloading prevention: </a:t>
            </a:r>
            <a:r>
              <a:rPr lang="en">
                <a:solidFill>
                  <a:srgbClr val="00D7A0"/>
                </a:solidFill>
              </a:rPr>
              <a:t>To prevent overloading the Tor network, we will make use of CollectTor, a tool provided by the Tor project that publishes relay information every hour. TIGER’s job coordinator can periodically retrieve this data to limit the bandwidth exerted by each client on the Tor network, ensuring the experiment being run does not straggle Tor’s network capacity.</a:t>
            </a:r>
            <a:endParaRPr>
              <a:solidFill>
                <a:srgbClr val="00D7A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572000" y="645125"/>
            <a:ext cx="4114500" cy="21891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b="1" sz="5500">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6083500" y="2834275"/>
            <a:ext cx="2603100" cy="81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2000">
                <a:solidFill>
                  <a:schemeClr val="dk2"/>
                </a:solidFill>
                <a:latin typeface="Fira Sans Extra Condensed"/>
                <a:ea typeface="Fira Sans Extra Condensed"/>
                <a:cs typeface="Fira Sans Extra Condensed"/>
                <a:sym typeface="Fira Sans Extra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1"/>
          <p:cNvSpPr/>
          <p:nvPr/>
        </p:nvSpPr>
        <p:spPr>
          <a:xfrm>
            <a:off x="2100" y="-125"/>
            <a:ext cx="4572000" cy="5143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11"/>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1" name="Google Shape;51;p11"/>
          <p:cNvSpPr txBox="1"/>
          <p:nvPr>
            <p:ph idx="12" type="sldNum"/>
          </p:nvPr>
        </p:nvSpPr>
        <p:spPr>
          <a:xfrm>
            <a:off x="8445783"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54" name="Google Shape;54;p12"/>
          <p:cNvSpPr txBox="1"/>
          <p:nvPr>
            <p:ph idx="12" type="sldNum"/>
          </p:nvPr>
        </p:nvSpPr>
        <p:spPr>
          <a:xfrm>
            <a:off x="8445783"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3"/>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sz="1800"/>
            </a:lvl1pPr>
            <a:lvl2pPr indent="-330200" lvl="1" marL="914400" algn="ctr">
              <a:spcBef>
                <a:spcPts val="0"/>
              </a:spcBef>
              <a:spcAft>
                <a:spcPts val="0"/>
              </a:spcAft>
              <a:buSzPts val="1600"/>
              <a:buChar char="○"/>
              <a:defRPr sz="1600"/>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8" name="Google Shape;58;p13"/>
          <p:cNvSpPr txBox="1"/>
          <p:nvPr>
            <p:ph idx="12" type="sldNum"/>
          </p:nvPr>
        </p:nvSpPr>
        <p:spPr>
          <a:xfrm>
            <a:off x="8298973" y="4663225"/>
            <a:ext cx="6954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4"/>
          <p:cNvSpPr txBox="1"/>
          <p:nvPr>
            <p:ph idx="12" type="sldNum"/>
          </p:nvPr>
        </p:nvSpPr>
        <p:spPr>
          <a:xfrm>
            <a:off x="8445783"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45783"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r>
              <a:rPr lang="en"/>
              <a:t>/10</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 name="Google Shape;18;p4"/>
          <p:cNvSpPr txBox="1"/>
          <p:nvPr>
            <p:ph idx="2" type="body"/>
          </p:nvPr>
        </p:nvSpPr>
        <p:spPr>
          <a:xfrm>
            <a:off x="311700" y="4349625"/>
            <a:ext cx="8387700" cy="486000"/>
          </a:xfrm>
          <a:prstGeom prst="rect">
            <a:avLst/>
          </a:prstGeom>
        </p:spPr>
        <p:txBody>
          <a:bodyPr anchorCtr="0" anchor="t" bIns="91425" lIns="91425" spcFirstLastPara="1" rIns="91425" wrap="square" tIns="91425">
            <a:noAutofit/>
          </a:bodyPr>
          <a:lstStyle>
            <a:lvl1pPr indent="-285750" lvl="0" marL="457200" rtl="0">
              <a:lnSpc>
                <a:spcPct val="100000"/>
              </a:lnSpc>
              <a:spcBef>
                <a:spcPts val="0"/>
              </a:spcBef>
              <a:spcAft>
                <a:spcPts val="0"/>
              </a:spcAft>
              <a:buSzPts val="900"/>
              <a:buChar char="●"/>
              <a:defRPr sz="900"/>
            </a:lvl1pPr>
            <a:lvl2pPr indent="-260350" lvl="1" marL="914400" rtl="0">
              <a:lnSpc>
                <a:spcPct val="100000"/>
              </a:lnSpc>
              <a:spcBef>
                <a:spcPts val="0"/>
              </a:spcBef>
              <a:spcAft>
                <a:spcPts val="0"/>
              </a:spcAft>
              <a:buSzPts val="500"/>
              <a:buChar char="○"/>
              <a:defRPr sz="500"/>
            </a:lvl2pPr>
            <a:lvl3pPr indent="-260350" lvl="2" marL="1371600" rtl="0">
              <a:lnSpc>
                <a:spcPct val="100000"/>
              </a:lnSpc>
              <a:spcBef>
                <a:spcPts val="0"/>
              </a:spcBef>
              <a:spcAft>
                <a:spcPts val="0"/>
              </a:spcAft>
              <a:buSzPts val="500"/>
              <a:buChar char="■"/>
              <a:defRPr sz="500"/>
            </a:lvl3pPr>
            <a:lvl4pPr indent="-260350" lvl="3" marL="1828800" rtl="0">
              <a:lnSpc>
                <a:spcPct val="100000"/>
              </a:lnSpc>
              <a:spcBef>
                <a:spcPts val="0"/>
              </a:spcBef>
              <a:spcAft>
                <a:spcPts val="0"/>
              </a:spcAft>
              <a:buSzPts val="500"/>
              <a:buChar char="●"/>
              <a:defRPr sz="500"/>
            </a:lvl4pPr>
            <a:lvl5pPr indent="-260350" lvl="4" marL="2286000" rtl="0">
              <a:lnSpc>
                <a:spcPct val="100000"/>
              </a:lnSpc>
              <a:spcBef>
                <a:spcPts val="0"/>
              </a:spcBef>
              <a:spcAft>
                <a:spcPts val="0"/>
              </a:spcAft>
              <a:buSzPts val="500"/>
              <a:buChar char="○"/>
              <a:defRPr sz="500"/>
            </a:lvl5pPr>
            <a:lvl6pPr indent="-260350" lvl="5" marL="2743200" rtl="0">
              <a:lnSpc>
                <a:spcPct val="100000"/>
              </a:lnSpc>
              <a:spcBef>
                <a:spcPts val="0"/>
              </a:spcBef>
              <a:spcAft>
                <a:spcPts val="0"/>
              </a:spcAft>
              <a:buSzPts val="500"/>
              <a:buChar char="■"/>
              <a:defRPr sz="500"/>
            </a:lvl6pPr>
            <a:lvl7pPr indent="-260350" lvl="6" marL="3200400" rtl="0">
              <a:lnSpc>
                <a:spcPct val="100000"/>
              </a:lnSpc>
              <a:spcBef>
                <a:spcPts val="0"/>
              </a:spcBef>
              <a:spcAft>
                <a:spcPts val="0"/>
              </a:spcAft>
              <a:buSzPts val="500"/>
              <a:buChar char="●"/>
              <a:defRPr sz="500"/>
            </a:lvl7pPr>
            <a:lvl8pPr indent="-260350" lvl="7" marL="3657600" rtl="0">
              <a:lnSpc>
                <a:spcPct val="100000"/>
              </a:lnSpc>
              <a:spcBef>
                <a:spcPts val="0"/>
              </a:spcBef>
              <a:spcAft>
                <a:spcPts val="0"/>
              </a:spcAft>
              <a:buSzPts val="500"/>
              <a:buChar char="○"/>
              <a:defRPr sz="500"/>
            </a:lvl8pPr>
            <a:lvl9pPr indent="-260350" lvl="8" marL="4114800" rtl="0">
              <a:lnSpc>
                <a:spcPct val="100000"/>
              </a:lnSpc>
              <a:spcBef>
                <a:spcPts val="0"/>
              </a:spcBef>
              <a:spcAft>
                <a:spcPts val="0"/>
              </a:spcAft>
              <a:buSzPts val="500"/>
              <a:buChar char="■"/>
              <a:defRPr sz="500"/>
            </a:lvl9pPr>
          </a:lstStyle>
          <a:p/>
        </p:txBody>
      </p:sp>
      <p:sp>
        <p:nvSpPr>
          <p:cNvPr id="19" name="Google Shape;19;p4"/>
          <p:cNvSpPr txBox="1"/>
          <p:nvPr>
            <p:ph idx="12" type="sldNum"/>
          </p:nvPr>
        </p:nvSpPr>
        <p:spPr>
          <a:xfrm>
            <a:off x="8320725" y="4663225"/>
            <a:ext cx="6738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cxnSp>
        <p:nvCxnSpPr>
          <p:cNvPr id="20" name="Google Shape;20;p4"/>
          <p:cNvCxnSpPr/>
          <p:nvPr/>
        </p:nvCxnSpPr>
        <p:spPr>
          <a:xfrm>
            <a:off x="363175" y="4417175"/>
            <a:ext cx="508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rpo 2">
  <p:cSld name="TITLE_AND_BODY_2">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4261200" cy="3416400"/>
          </a:xfrm>
          <a:prstGeom prst="rect">
            <a:avLst/>
          </a:prstGeom>
          <a:noFill/>
          <a:ln>
            <a:noFill/>
          </a:ln>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sz="1800"/>
            </a:lvl1pPr>
            <a:lvl2pPr indent="-330200" lvl="1" marL="914400" rtl="0">
              <a:spcBef>
                <a:spcPts val="0"/>
              </a:spcBef>
              <a:spcAft>
                <a:spcPts val="0"/>
              </a:spcAft>
              <a:buSzPts val="1600"/>
              <a:buChar char="○"/>
              <a:defRPr sz="1600"/>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5"/>
          <p:cNvSpPr txBox="1"/>
          <p:nvPr>
            <p:ph idx="2" type="body"/>
          </p:nvPr>
        </p:nvSpPr>
        <p:spPr>
          <a:xfrm>
            <a:off x="311700" y="4349625"/>
            <a:ext cx="8387700" cy="486000"/>
          </a:xfrm>
          <a:prstGeom prst="rect">
            <a:avLst/>
          </a:prstGeom>
        </p:spPr>
        <p:txBody>
          <a:bodyPr anchorCtr="0" anchor="t" bIns="91425" lIns="91425" spcFirstLastPara="1" rIns="91425" wrap="square" tIns="91425">
            <a:noAutofit/>
          </a:bodyPr>
          <a:lstStyle>
            <a:lvl1pPr indent="-285750" lvl="0" marL="457200" rtl="0">
              <a:lnSpc>
                <a:spcPct val="100000"/>
              </a:lnSpc>
              <a:spcBef>
                <a:spcPts val="0"/>
              </a:spcBef>
              <a:spcAft>
                <a:spcPts val="0"/>
              </a:spcAft>
              <a:buSzPts val="900"/>
              <a:buChar char="●"/>
              <a:defRPr sz="900"/>
            </a:lvl1pPr>
            <a:lvl2pPr indent="-260350" lvl="1" marL="914400" rtl="0">
              <a:lnSpc>
                <a:spcPct val="100000"/>
              </a:lnSpc>
              <a:spcBef>
                <a:spcPts val="0"/>
              </a:spcBef>
              <a:spcAft>
                <a:spcPts val="0"/>
              </a:spcAft>
              <a:buSzPts val="500"/>
              <a:buChar char="○"/>
              <a:defRPr sz="500"/>
            </a:lvl2pPr>
            <a:lvl3pPr indent="-260350" lvl="2" marL="1371600" rtl="0">
              <a:lnSpc>
                <a:spcPct val="100000"/>
              </a:lnSpc>
              <a:spcBef>
                <a:spcPts val="0"/>
              </a:spcBef>
              <a:spcAft>
                <a:spcPts val="0"/>
              </a:spcAft>
              <a:buSzPts val="500"/>
              <a:buChar char="■"/>
              <a:defRPr sz="500"/>
            </a:lvl3pPr>
            <a:lvl4pPr indent="-260350" lvl="3" marL="1828800" rtl="0">
              <a:lnSpc>
                <a:spcPct val="100000"/>
              </a:lnSpc>
              <a:spcBef>
                <a:spcPts val="0"/>
              </a:spcBef>
              <a:spcAft>
                <a:spcPts val="0"/>
              </a:spcAft>
              <a:buSzPts val="500"/>
              <a:buChar char="●"/>
              <a:defRPr sz="500"/>
            </a:lvl4pPr>
            <a:lvl5pPr indent="-260350" lvl="4" marL="2286000" rtl="0">
              <a:lnSpc>
                <a:spcPct val="100000"/>
              </a:lnSpc>
              <a:spcBef>
                <a:spcPts val="0"/>
              </a:spcBef>
              <a:spcAft>
                <a:spcPts val="0"/>
              </a:spcAft>
              <a:buSzPts val="500"/>
              <a:buChar char="○"/>
              <a:defRPr sz="500"/>
            </a:lvl5pPr>
            <a:lvl6pPr indent="-260350" lvl="5" marL="2743200" rtl="0">
              <a:lnSpc>
                <a:spcPct val="100000"/>
              </a:lnSpc>
              <a:spcBef>
                <a:spcPts val="0"/>
              </a:spcBef>
              <a:spcAft>
                <a:spcPts val="0"/>
              </a:spcAft>
              <a:buSzPts val="500"/>
              <a:buChar char="■"/>
              <a:defRPr sz="500"/>
            </a:lvl6pPr>
            <a:lvl7pPr indent="-260350" lvl="6" marL="3200400" rtl="0">
              <a:lnSpc>
                <a:spcPct val="100000"/>
              </a:lnSpc>
              <a:spcBef>
                <a:spcPts val="0"/>
              </a:spcBef>
              <a:spcAft>
                <a:spcPts val="0"/>
              </a:spcAft>
              <a:buSzPts val="500"/>
              <a:buChar char="●"/>
              <a:defRPr sz="500"/>
            </a:lvl7pPr>
            <a:lvl8pPr indent="-260350" lvl="7" marL="3657600" rtl="0">
              <a:lnSpc>
                <a:spcPct val="100000"/>
              </a:lnSpc>
              <a:spcBef>
                <a:spcPts val="0"/>
              </a:spcBef>
              <a:spcAft>
                <a:spcPts val="0"/>
              </a:spcAft>
              <a:buSzPts val="500"/>
              <a:buChar char="○"/>
              <a:defRPr sz="500"/>
            </a:lvl8pPr>
            <a:lvl9pPr indent="-260350" lvl="8" marL="4114800" rtl="0">
              <a:lnSpc>
                <a:spcPct val="100000"/>
              </a:lnSpc>
              <a:spcBef>
                <a:spcPts val="0"/>
              </a:spcBef>
              <a:spcAft>
                <a:spcPts val="0"/>
              </a:spcAft>
              <a:buSzPts val="500"/>
              <a:buChar char="■"/>
              <a:defRPr sz="500"/>
            </a:lvl9pPr>
          </a:lstStyle>
          <a:p/>
        </p:txBody>
      </p:sp>
      <p:sp>
        <p:nvSpPr>
          <p:cNvPr id="25" name="Google Shape;25;p5"/>
          <p:cNvSpPr txBox="1"/>
          <p:nvPr>
            <p:ph idx="3" type="body"/>
          </p:nvPr>
        </p:nvSpPr>
        <p:spPr>
          <a:xfrm>
            <a:off x="4572900" y="1152475"/>
            <a:ext cx="4261200" cy="3416400"/>
          </a:xfrm>
          <a:prstGeom prst="rect">
            <a:avLst/>
          </a:prstGeom>
          <a:noFill/>
          <a:ln>
            <a:noFill/>
          </a:ln>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sz="1800"/>
            </a:lvl1pPr>
            <a:lvl2pPr indent="-330200" lvl="1" marL="914400" rtl="0">
              <a:spcBef>
                <a:spcPts val="0"/>
              </a:spcBef>
              <a:spcAft>
                <a:spcPts val="0"/>
              </a:spcAft>
              <a:buSzPts val="1600"/>
              <a:buChar char="○"/>
              <a:defRPr sz="1600"/>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 name="Google Shape;26;p5"/>
          <p:cNvSpPr txBox="1"/>
          <p:nvPr>
            <p:ph idx="12" type="sldNum"/>
          </p:nvPr>
        </p:nvSpPr>
        <p:spPr>
          <a:xfrm>
            <a:off x="8360674" y="4663225"/>
            <a:ext cx="6339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rpo 1">
  <p:cSld name="TITLE_AND_BODY_1">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sz="1800"/>
            </a:lvl1pPr>
            <a:lvl2pPr indent="-330200" lvl="1" marL="914400" rtl="0">
              <a:spcBef>
                <a:spcPts val="0"/>
              </a:spcBef>
              <a:spcAft>
                <a:spcPts val="0"/>
              </a:spcAft>
              <a:buSzPts val="1600"/>
              <a:buChar char="○"/>
              <a:defRPr sz="1600"/>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 name="Google Shape;30;p6"/>
          <p:cNvSpPr txBox="1"/>
          <p:nvPr>
            <p:ph idx="12" type="sldNum"/>
          </p:nvPr>
        </p:nvSpPr>
        <p:spPr>
          <a:xfrm>
            <a:off x="8365700" y="4663225"/>
            <a:ext cx="6288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42900" lvl="0" marL="457200">
              <a:spcBef>
                <a:spcPts val="0"/>
              </a:spcBef>
              <a:spcAft>
                <a:spcPts val="0"/>
              </a:spcAft>
              <a:buSzPts val="1800"/>
              <a:buChar char="●"/>
              <a:defRPr sz="1800"/>
            </a:lvl1pPr>
            <a:lvl2pPr indent="-330200" lvl="1" marL="914400">
              <a:spcBef>
                <a:spcPts val="0"/>
              </a:spcBef>
              <a:spcAft>
                <a:spcPts val="0"/>
              </a:spcAft>
              <a:buSzPts val="1600"/>
              <a:buChar char="○"/>
              <a:defRPr sz="16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30200" lvl="1" marL="914400">
              <a:spcBef>
                <a:spcPts val="1600"/>
              </a:spcBef>
              <a:spcAft>
                <a:spcPts val="0"/>
              </a:spcAft>
              <a:buSzPts val="1600"/>
              <a:buChar char="○"/>
              <a:defRPr sz="16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345674" y="4663225"/>
            <a:ext cx="6489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r>
              <a:rPr lang="en"/>
              <a:t>/10</a:t>
            </a:r>
            <a:endParaRPr/>
          </a:p>
          <a:p>
            <a:pPr indent="0" lvl="0" marL="0" rtl="0" algn="r">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8"/>
          <p:cNvSpPr txBox="1"/>
          <p:nvPr>
            <p:ph type="title"/>
          </p:nvPr>
        </p:nvSpPr>
        <p:spPr>
          <a:xfrm>
            <a:off x="1960650" y="409575"/>
            <a:ext cx="52227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Font typeface="Roboto"/>
              <a:buNone/>
              <a:defRPr b="1">
                <a:latin typeface="Fira Sans Extra Condensed"/>
                <a:ea typeface="Fira Sans Extra Condensed"/>
                <a:cs typeface="Fira Sans Extra Condensed"/>
                <a:sym typeface="Fira Sans Extra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8"/>
          <p:cNvSpPr txBox="1"/>
          <p:nvPr>
            <p:ph idx="12" type="sldNum"/>
          </p:nvPr>
        </p:nvSpPr>
        <p:spPr>
          <a:xfrm>
            <a:off x="8445783"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9"/>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9"/>
          <p:cNvSpPr txBox="1"/>
          <p:nvPr>
            <p:ph idx="12" type="sldNum"/>
          </p:nvPr>
        </p:nvSpPr>
        <p:spPr>
          <a:xfrm>
            <a:off x="8445783"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 name="Google Shape;45;p10"/>
          <p:cNvSpPr txBox="1"/>
          <p:nvPr>
            <p:ph idx="12" type="sldNum"/>
          </p:nvPr>
        </p:nvSpPr>
        <p:spPr>
          <a:xfrm>
            <a:off x="8445783"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r>
              <a:rPr lang="en"/>
              <a:t>/10</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3">
            <a:alphaModFix/>
          </a:blip>
          <a:srcRect b="0" l="0" r="53604" t="0"/>
          <a:stretch/>
        </p:blipFill>
        <p:spPr>
          <a:xfrm>
            <a:off x="4942650" y="-481050"/>
            <a:ext cx="1715424" cy="5282026"/>
          </a:xfrm>
          <a:prstGeom prst="rect">
            <a:avLst/>
          </a:prstGeom>
          <a:noFill/>
          <a:ln>
            <a:noFill/>
          </a:ln>
        </p:spPr>
      </p:pic>
      <p:pic>
        <p:nvPicPr>
          <p:cNvPr id="66" name="Google Shape;66;p15"/>
          <p:cNvPicPr preferRelativeResize="0"/>
          <p:nvPr/>
        </p:nvPicPr>
        <p:blipFill rotWithShape="1">
          <a:blip r:embed="rId4">
            <a:alphaModFix/>
          </a:blip>
          <a:srcRect b="0" l="49937" r="0" t="0"/>
          <a:stretch/>
        </p:blipFill>
        <p:spPr>
          <a:xfrm>
            <a:off x="6658075" y="499900"/>
            <a:ext cx="2074499" cy="4143700"/>
          </a:xfrm>
          <a:prstGeom prst="rect">
            <a:avLst/>
          </a:prstGeom>
          <a:noFill/>
          <a:ln>
            <a:noFill/>
          </a:ln>
        </p:spPr>
      </p:pic>
      <p:sp>
        <p:nvSpPr>
          <p:cNvPr id="67" name="Google Shape;67;p15"/>
          <p:cNvSpPr/>
          <p:nvPr/>
        </p:nvSpPr>
        <p:spPr>
          <a:xfrm>
            <a:off x="4583575" y="0"/>
            <a:ext cx="2074500" cy="5330100"/>
          </a:xfrm>
          <a:prstGeom prst="rect">
            <a:avLst/>
          </a:prstGeom>
          <a:solidFill>
            <a:srgbClr val="FFFFFF">
              <a:alpha val="870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txBox="1"/>
          <p:nvPr/>
        </p:nvSpPr>
        <p:spPr>
          <a:xfrm>
            <a:off x="673375" y="645125"/>
            <a:ext cx="5716500" cy="21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141414"/>
                </a:solidFill>
                <a:latin typeface="Helvetica Neue"/>
                <a:ea typeface="Helvetica Neue"/>
                <a:cs typeface="Helvetica Neue"/>
                <a:sym typeface="Helvetica Neue"/>
              </a:rPr>
              <a:t>TIGER: Tor Traffic Generator for Realistic Experiments</a:t>
            </a:r>
            <a:endParaRPr b="1" sz="4800">
              <a:solidFill>
                <a:srgbClr val="141414"/>
              </a:solidFill>
              <a:latin typeface="Helvetica Neue"/>
              <a:ea typeface="Helvetica Neue"/>
              <a:cs typeface="Helvetica Neue"/>
              <a:sym typeface="Helvetica Neue"/>
            </a:endParaRPr>
          </a:p>
        </p:txBody>
      </p:sp>
      <p:sp>
        <p:nvSpPr>
          <p:cNvPr id="69" name="Google Shape;69;p15"/>
          <p:cNvSpPr txBox="1"/>
          <p:nvPr/>
        </p:nvSpPr>
        <p:spPr>
          <a:xfrm>
            <a:off x="673375" y="3237425"/>
            <a:ext cx="8013300" cy="171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u="sng">
                <a:solidFill>
                  <a:srgbClr val="595959"/>
                </a:solidFill>
                <a:latin typeface="Fira Sans Extra Condensed"/>
                <a:ea typeface="Fira Sans Extra Condensed"/>
                <a:cs typeface="Fira Sans Extra Condensed"/>
                <a:sym typeface="Fira Sans Extra Condensed"/>
              </a:rPr>
              <a:t>Daniela Lopes</a:t>
            </a:r>
            <a:r>
              <a:rPr b="1" baseline="30000" lang="en" sz="1500">
                <a:solidFill>
                  <a:srgbClr val="595959"/>
                </a:solidFill>
                <a:latin typeface="Fira Sans Extra Condensed"/>
                <a:ea typeface="Fira Sans Extra Condensed"/>
                <a:cs typeface="Fira Sans Extra Condensed"/>
                <a:sym typeface="Fira Sans Extra Condensed"/>
              </a:rPr>
              <a:t>1</a:t>
            </a:r>
            <a:r>
              <a:rPr lang="en" sz="1500">
                <a:solidFill>
                  <a:srgbClr val="595959"/>
                </a:solidFill>
                <a:latin typeface="Fira Sans Extra Condensed"/>
                <a:ea typeface="Fira Sans Extra Condensed"/>
                <a:cs typeface="Fira Sans Extra Condensed"/>
                <a:sym typeface="Fira Sans Extra Condensed"/>
              </a:rPr>
              <a:t>, Daniel Castro</a:t>
            </a:r>
            <a:r>
              <a:rPr baseline="30000" lang="en" sz="1500">
                <a:solidFill>
                  <a:srgbClr val="595959"/>
                </a:solidFill>
                <a:latin typeface="Fira Sans Extra Condensed"/>
                <a:ea typeface="Fira Sans Extra Condensed"/>
                <a:cs typeface="Fira Sans Extra Condensed"/>
                <a:sym typeface="Fira Sans Extra Condensed"/>
              </a:rPr>
              <a:t>1</a:t>
            </a:r>
            <a:r>
              <a:rPr lang="en" sz="1500">
                <a:solidFill>
                  <a:srgbClr val="595959"/>
                </a:solidFill>
                <a:latin typeface="Fira Sans Extra Condensed"/>
                <a:ea typeface="Fira Sans Extra Condensed"/>
                <a:cs typeface="Fira Sans Extra Condensed"/>
                <a:sym typeface="Fira Sans Extra Condensed"/>
              </a:rPr>
              <a:t>, Diogo Barradas</a:t>
            </a:r>
            <a:r>
              <a:rPr baseline="30000" lang="en" sz="1500">
                <a:solidFill>
                  <a:srgbClr val="595959"/>
                </a:solidFill>
                <a:latin typeface="Fira Sans Extra Condensed"/>
                <a:ea typeface="Fira Sans Extra Condensed"/>
                <a:cs typeface="Fira Sans Extra Condensed"/>
                <a:sym typeface="Fira Sans Extra Condensed"/>
              </a:rPr>
              <a:t>2</a:t>
            </a:r>
            <a:r>
              <a:rPr lang="en" sz="1500">
                <a:solidFill>
                  <a:srgbClr val="595959"/>
                </a:solidFill>
                <a:latin typeface="Fira Sans Extra Condensed"/>
                <a:ea typeface="Fira Sans Extra Condensed"/>
                <a:cs typeface="Fira Sans Extra Condensed"/>
                <a:sym typeface="Fira Sans Extra Condensed"/>
              </a:rPr>
              <a:t>, Nuno Santos</a:t>
            </a:r>
            <a:r>
              <a:rPr baseline="30000" lang="en" sz="1500">
                <a:solidFill>
                  <a:srgbClr val="595959"/>
                </a:solidFill>
                <a:latin typeface="Fira Sans Extra Condensed"/>
                <a:ea typeface="Fira Sans Extra Condensed"/>
                <a:cs typeface="Fira Sans Extra Condensed"/>
                <a:sym typeface="Fira Sans Extra Condensed"/>
              </a:rPr>
              <a:t>1</a:t>
            </a:r>
            <a:endParaRPr sz="1500">
              <a:solidFill>
                <a:srgbClr val="595959"/>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aseline="30000" lang="en" sz="1500">
                <a:solidFill>
                  <a:srgbClr val="595959"/>
                </a:solidFill>
                <a:latin typeface="Fira Sans Extra Condensed"/>
                <a:ea typeface="Fira Sans Extra Condensed"/>
                <a:cs typeface="Fira Sans Extra Condensed"/>
                <a:sym typeface="Fira Sans Extra Condensed"/>
              </a:rPr>
              <a:t>1 </a:t>
            </a:r>
            <a:r>
              <a:rPr lang="en" sz="1500">
                <a:solidFill>
                  <a:srgbClr val="595959"/>
                </a:solidFill>
                <a:latin typeface="Fira Sans Extra Condensed"/>
                <a:ea typeface="Fira Sans Extra Condensed"/>
                <a:cs typeface="Fira Sans Extra Condensed"/>
                <a:sym typeface="Fira Sans Extra Condensed"/>
              </a:rPr>
              <a:t>INESC-ID / IST, Universidade de Lisboa</a:t>
            </a:r>
            <a:endParaRPr sz="1500">
              <a:solidFill>
                <a:srgbClr val="595959"/>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aseline="30000" lang="en" sz="1500">
                <a:solidFill>
                  <a:srgbClr val="595959"/>
                </a:solidFill>
                <a:latin typeface="Fira Sans Extra Condensed"/>
                <a:ea typeface="Fira Sans Extra Condensed"/>
                <a:cs typeface="Fira Sans Extra Condensed"/>
                <a:sym typeface="Fira Sans Extra Condensed"/>
              </a:rPr>
              <a:t>2 </a:t>
            </a:r>
            <a:r>
              <a:rPr lang="en" sz="1500">
                <a:solidFill>
                  <a:srgbClr val="595959"/>
                </a:solidFill>
                <a:latin typeface="Fira Sans Extra Condensed"/>
                <a:ea typeface="Fira Sans Extra Condensed"/>
                <a:cs typeface="Fira Sans Extra Condensed"/>
                <a:sym typeface="Fira Sans Extra Condensed"/>
              </a:rPr>
              <a:t>University of Waterloo</a:t>
            </a:r>
            <a:endParaRPr sz="1500">
              <a:solidFill>
                <a:srgbClr val="595959"/>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aseline="30000" lang="en" sz="1500">
                <a:solidFill>
                  <a:srgbClr val="595959"/>
                </a:solidFill>
                <a:latin typeface="Fira Sans Extra Condensed"/>
                <a:ea typeface="Fira Sans Extra Condensed"/>
                <a:cs typeface="Fira Sans Extra Condensed"/>
                <a:sym typeface="Fira Sans Extra Condensed"/>
              </a:rPr>
              <a:t>1 </a:t>
            </a:r>
            <a:r>
              <a:rPr lang="en" sz="1500">
                <a:solidFill>
                  <a:srgbClr val="595959"/>
                </a:solidFill>
                <a:latin typeface="Fira Sans Extra Condensed"/>
                <a:ea typeface="Fira Sans Extra Condensed"/>
                <a:cs typeface="Fira Sans Extra Condensed"/>
                <a:sym typeface="Fira Sans Extra Condensed"/>
              </a:rPr>
              <a:t>{daniela.lopes,daniel.castro,nuno.m.santos}@tecnico.ulisboa.pt</a:t>
            </a:r>
            <a:endParaRPr sz="1500">
              <a:solidFill>
                <a:srgbClr val="595959"/>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aseline="30000" lang="en" sz="1500">
                <a:solidFill>
                  <a:srgbClr val="595959"/>
                </a:solidFill>
                <a:latin typeface="Fira Sans Extra Condensed"/>
                <a:ea typeface="Fira Sans Extra Condensed"/>
                <a:cs typeface="Fira Sans Extra Condensed"/>
                <a:sym typeface="Fira Sans Extra Condensed"/>
              </a:rPr>
              <a:t>2 </a:t>
            </a:r>
            <a:r>
              <a:rPr lang="en" sz="1500">
                <a:solidFill>
                  <a:srgbClr val="595959"/>
                </a:solidFill>
                <a:latin typeface="Fira Sans Extra Condensed"/>
                <a:ea typeface="Fira Sans Extra Condensed"/>
                <a:cs typeface="Fira Sans Extra Condensed"/>
                <a:sym typeface="Fira Sans Extra Condensed"/>
              </a:rPr>
              <a:t>diogo.barradas@uwaterloo.ca</a:t>
            </a:r>
            <a:endParaRPr sz="1500">
              <a:solidFill>
                <a:srgbClr val="595959"/>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2000">
              <a:solidFill>
                <a:srgbClr val="595959"/>
              </a:solidFill>
              <a:latin typeface="Fira Sans Extra Condensed"/>
              <a:ea typeface="Fira Sans Extra Condensed"/>
              <a:cs typeface="Fira Sans Extra Condensed"/>
              <a:sym typeface="Fira Sans Extra Condensed"/>
            </a:endParaRPr>
          </a:p>
        </p:txBody>
      </p:sp>
      <p:sp>
        <p:nvSpPr>
          <p:cNvPr id="70" name="Google Shape;70;p15"/>
          <p:cNvSpPr txBox="1"/>
          <p:nvPr/>
        </p:nvSpPr>
        <p:spPr>
          <a:xfrm>
            <a:off x="3074100" y="4505025"/>
            <a:ext cx="2995800" cy="44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600" u="none" cap="none" strike="noStrike">
                <a:solidFill>
                  <a:srgbClr val="595959"/>
                </a:solidFill>
                <a:latin typeface="Fira Sans Extra Condensed"/>
                <a:ea typeface="Fira Sans Extra Condensed"/>
                <a:cs typeface="Fira Sans Extra Condensed"/>
                <a:sym typeface="Fira Sans Extra Condensed"/>
              </a:rPr>
              <a:t>November, 26</a:t>
            </a:r>
            <a:r>
              <a:rPr b="0" baseline="30000" i="0" lang="en" sz="1600" u="none" cap="none" strike="noStrike">
                <a:solidFill>
                  <a:srgbClr val="595959"/>
                </a:solidFill>
                <a:latin typeface="Fira Sans Extra Condensed"/>
                <a:ea typeface="Fira Sans Extra Condensed"/>
                <a:cs typeface="Fira Sans Extra Condensed"/>
                <a:sym typeface="Fira Sans Extra Condensed"/>
              </a:rPr>
              <a:t>th</a:t>
            </a:r>
            <a:r>
              <a:rPr b="0" i="0" lang="en" sz="1600" u="none" cap="none" strike="noStrike">
                <a:solidFill>
                  <a:srgbClr val="595959"/>
                </a:solidFill>
                <a:latin typeface="Fira Sans Extra Condensed"/>
                <a:ea typeface="Fira Sans Extra Condensed"/>
                <a:cs typeface="Fira Sans Extra Condensed"/>
                <a:sym typeface="Fira Sans Extra Condensed"/>
              </a:rPr>
              <a:t>, WPES ‘23</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4" name="Google Shape;234;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It’s hard to research Tor.</a:t>
            </a:r>
            <a:endParaRPr/>
          </a:p>
          <a:p>
            <a:pPr indent="-342900" lvl="0" marL="457200" rtl="0" algn="l">
              <a:lnSpc>
                <a:spcPct val="150000"/>
              </a:lnSpc>
              <a:spcBef>
                <a:spcPts val="0"/>
              </a:spcBef>
              <a:spcAft>
                <a:spcPts val="0"/>
              </a:spcAft>
              <a:buSzPts val="1800"/>
              <a:buChar char="●"/>
            </a:pPr>
            <a:r>
              <a:rPr b="1" lang="en"/>
              <a:t>TIGER</a:t>
            </a:r>
            <a:r>
              <a:rPr lang="en"/>
              <a:t>, a framework to generate realistic traffic datasets in the live Tor network.</a:t>
            </a:r>
            <a:endParaRPr/>
          </a:p>
        </p:txBody>
      </p:sp>
      <p:sp>
        <p:nvSpPr>
          <p:cNvPr id="235" name="Google Shape;235;p24"/>
          <p:cNvSpPr txBox="1"/>
          <p:nvPr>
            <p:ph idx="12" type="sldNum"/>
          </p:nvPr>
        </p:nvSpPr>
        <p:spPr>
          <a:xfrm>
            <a:off x="8345674" y="4663225"/>
            <a:ext cx="6489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/10</a:t>
            </a:r>
            <a:endParaRPr/>
          </a:p>
          <a:p>
            <a:pPr indent="0" lvl="0" marL="0" rtl="0" algn="r">
              <a:spcBef>
                <a:spcPts val="0"/>
              </a:spcBef>
              <a:spcAft>
                <a:spcPts val="0"/>
              </a:spcAft>
              <a:buNone/>
            </a:pPr>
            <a:r>
              <a:t/>
            </a:r>
            <a:endParaRPr/>
          </a:p>
        </p:txBody>
      </p:sp>
      <p:sp>
        <p:nvSpPr>
          <p:cNvPr id="236" name="Google Shape;236;p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00000"/>
                </a:solidFill>
                <a:latin typeface="Arial"/>
                <a:ea typeface="Arial"/>
                <a:cs typeface="Arial"/>
                <a:sym typeface="Arial"/>
              </a:rPr>
              <a:t>Future directions:</a:t>
            </a:r>
            <a:endParaRPr b="1">
              <a:solidFill>
                <a:srgbClr val="000000"/>
              </a:solidFill>
              <a:latin typeface="Arial"/>
              <a:ea typeface="Arial"/>
              <a:cs typeface="Arial"/>
              <a:sym typeface="Arial"/>
            </a:endParaRPr>
          </a:p>
          <a:p>
            <a:pPr indent="-342900" lvl="0" marL="457200" rtl="0" algn="l">
              <a:lnSpc>
                <a:spcPct val="150000"/>
              </a:lnSpc>
              <a:spcBef>
                <a:spcPts val="1000"/>
              </a:spcBef>
              <a:spcAft>
                <a:spcPts val="0"/>
              </a:spcAft>
              <a:buClr>
                <a:srgbClr val="000000"/>
              </a:buClr>
              <a:buSzPts val="1800"/>
              <a:buFont typeface="Arial"/>
              <a:buChar char="●"/>
            </a:pPr>
            <a:r>
              <a:rPr lang="en">
                <a:solidFill>
                  <a:srgbClr val="000000"/>
                </a:solidFill>
                <a:latin typeface="Arial"/>
                <a:ea typeface="Arial"/>
                <a:cs typeface="Arial"/>
                <a:sym typeface="Arial"/>
              </a:rPr>
              <a:t>Extend clients’ functionality.</a:t>
            </a:r>
            <a:endParaRPr>
              <a:solidFill>
                <a:srgbClr val="000000"/>
              </a:solidFill>
              <a:latin typeface="Arial"/>
              <a:ea typeface="Arial"/>
              <a:cs typeface="Arial"/>
              <a:sym typeface="Arial"/>
            </a:endParaRPr>
          </a:p>
          <a:p>
            <a:pPr indent="-342900" lvl="0" marL="457200" rtl="0" algn="l">
              <a:lnSpc>
                <a:spcPct val="150000"/>
              </a:lnSpc>
              <a:spcBef>
                <a:spcPts val="1000"/>
              </a:spcBef>
              <a:spcAft>
                <a:spcPts val="0"/>
              </a:spcAft>
              <a:buClr>
                <a:srgbClr val="000000"/>
              </a:buClr>
              <a:buSzPts val="1800"/>
              <a:buFont typeface="Arial"/>
              <a:buChar char="●"/>
            </a:pPr>
            <a:r>
              <a:rPr lang="en">
                <a:solidFill>
                  <a:srgbClr val="000000"/>
                </a:solidFill>
                <a:latin typeface="Arial"/>
                <a:ea typeface="Arial"/>
                <a:cs typeface="Arial"/>
                <a:sym typeface="Arial"/>
              </a:rPr>
              <a:t>Validate Tor simulators and emulators.</a:t>
            </a:r>
            <a:endParaRPr>
              <a:solidFill>
                <a:srgbClr val="000000"/>
              </a:solidFill>
              <a:latin typeface="Arial"/>
              <a:ea typeface="Arial"/>
              <a:cs typeface="Arial"/>
              <a:sym typeface="Arial"/>
            </a:endParaRPr>
          </a:p>
          <a:p>
            <a:pPr indent="-342900" lvl="0" marL="457200" rtl="0" algn="l">
              <a:lnSpc>
                <a:spcPct val="150000"/>
              </a:lnSpc>
              <a:spcBef>
                <a:spcPts val="1000"/>
              </a:spcBef>
              <a:spcAft>
                <a:spcPts val="0"/>
              </a:spcAft>
              <a:buClr>
                <a:srgbClr val="000000"/>
              </a:buClr>
              <a:buSzPts val="1800"/>
              <a:buFont typeface="Arial"/>
              <a:buChar char="●"/>
            </a:pPr>
            <a:r>
              <a:rPr lang="en">
                <a:solidFill>
                  <a:srgbClr val="000000"/>
                </a:solidFill>
                <a:latin typeface="Arial"/>
                <a:ea typeface="Arial"/>
                <a:cs typeface="Arial"/>
                <a:sym typeface="Arial"/>
              </a:rPr>
              <a:t>Compare with Shadow datasets.</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237" name="Google Shape;237;p24"/>
          <p:cNvSpPr txBox="1"/>
          <p:nvPr/>
        </p:nvSpPr>
        <p:spPr>
          <a:xfrm>
            <a:off x="1665200" y="4269550"/>
            <a:ext cx="62472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Contact us</a:t>
            </a:r>
            <a:endParaRPr sz="1900"/>
          </a:p>
          <a:p>
            <a:pPr indent="0" lvl="0" marL="0" rtl="0" algn="l">
              <a:spcBef>
                <a:spcPts val="0"/>
              </a:spcBef>
              <a:spcAft>
                <a:spcPts val="0"/>
              </a:spcAft>
              <a:buNone/>
            </a:pPr>
            <a:r>
              <a:rPr lang="en" sz="1600"/>
              <a:t>daniela.lopes@tecnico.ulisboa.pt</a:t>
            </a:r>
            <a:endParaRPr sz="1600"/>
          </a:p>
          <a:p>
            <a:pPr indent="0" lvl="0" marL="0" rtl="0" algn="l">
              <a:spcBef>
                <a:spcPts val="0"/>
              </a:spcBef>
              <a:spcAft>
                <a:spcPts val="0"/>
              </a:spcAft>
              <a:buNone/>
            </a:pPr>
            <a:r>
              <a:t/>
            </a:r>
            <a:endParaRPr/>
          </a:p>
        </p:txBody>
      </p:sp>
      <p:pic>
        <p:nvPicPr>
          <p:cNvPr id="238" name="Google Shape;238;p24"/>
          <p:cNvPicPr preferRelativeResize="0"/>
          <p:nvPr/>
        </p:nvPicPr>
        <p:blipFill>
          <a:blip r:embed="rId3">
            <a:alphaModFix/>
          </a:blip>
          <a:stretch>
            <a:fillRect/>
          </a:stretch>
        </p:blipFill>
        <p:spPr>
          <a:xfrm>
            <a:off x="424600" y="3740750"/>
            <a:ext cx="1240600" cy="124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 the need for a comprehensive Tor testbed</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Several users rely on Tor to protect their privacy online.</a:t>
            </a:r>
            <a:endParaRPr/>
          </a:p>
          <a:p>
            <a:pPr indent="-330200" lvl="1" marL="914400" rtl="0" algn="l">
              <a:lnSpc>
                <a:spcPct val="150000"/>
              </a:lnSpc>
              <a:spcBef>
                <a:spcPts val="0"/>
              </a:spcBef>
              <a:spcAft>
                <a:spcPts val="0"/>
              </a:spcAft>
              <a:buSzPts val="1600"/>
              <a:buChar char="○"/>
            </a:pPr>
            <a:r>
              <a:rPr lang="en"/>
              <a:t>Journalists.</a:t>
            </a:r>
            <a:endParaRPr/>
          </a:p>
          <a:p>
            <a:pPr indent="-330200" lvl="1" marL="914400" rtl="0" algn="l">
              <a:lnSpc>
                <a:spcPct val="150000"/>
              </a:lnSpc>
              <a:spcBef>
                <a:spcPts val="0"/>
              </a:spcBef>
              <a:spcAft>
                <a:spcPts val="0"/>
              </a:spcAft>
              <a:buSzPts val="1600"/>
              <a:buChar char="○"/>
            </a:pPr>
            <a:r>
              <a:rPr lang="en"/>
              <a:t>Human rights activists.</a:t>
            </a:r>
            <a:endParaRPr/>
          </a:p>
          <a:p>
            <a:pPr indent="-330200" lvl="1" marL="914400" rtl="0" algn="l">
              <a:lnSpc>
                <a:spcPct val="150000"/>
              </a:lnSpc>
              <a:spcBef>
                <a:spcPts val="0"/>
              </a:spcBef>
              <a:spcAft>
                <a:spcPts val="0"/>
              </a:spcAft>
              <a:buSzPts val="1600"/>
              <a:buChar char="○"/>
            </a:pPr>
            <a:r>
              <a:rPr lang="en"/>
              <a:t>Censored users.</a:t>
            </a:r>
            <a:endParaRPr/>
          </a:p>
          <a:p>
            <a:pPr indent="0" lvl="0" marL="914400" rtl="0" algn="l">
              <a:lnSpc>
                <a:spcPct val="150000"/>
              </a:lnSpc>
              <a:spcBef>
                <a:spcPts val="0"/>
              </a:spcBef>
              <a:spcAft>
                <a:spcPts val="0"/>
              </a:spcAft>
              <a:buNone/>
            </a:pPr>
            <a:r>
              <a:t/>
            </a:r>
            <a:endParaRPr/>
          </a:p>
        </p:txBody>
      </p:sp>
      <p:sp>
        <p:nvSpPr>
          <p:cNvPr id="77" name="Google Shape;77;p16"/>
          <p:cNvSpPr txBox="1"/>
          <p:nvPr>
            <p:ph idx="12" type="sldNum"/>
          </p:nvPr>
        </p:nvSpPr>
        <p:spPr>
          <a:xfrm>
            <a:off x="8365700" y="4663225"/>
            <a:ext cx="628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/10</a:t>
            </a:r>
            <a:endParaRPr/>
          </a:p>
        </p:txBody>
      </p:sp>
      <p:pic>
        <p:nvPicPr>
          <p:cNvPr id="78" name="Google Shape;78;p16"/>
          <p:cNvPicPr preferRelativeResize="0"/>
          <p:nvPr/>
        </p:nvPicPr>
        <p:blipFill rotWithShape="1">
          <a:blip r:embed="rId3">
            <a:alphaModFix/>
          </a:blip>
          <a:srcRect b="0" l="1270" r="967" t="10386"/>
          <a:stretch/>
        </p:blipFill>
        <p:spPr>
          <a:xfrm>
            <a:off x="5350850" y="1649875"/>
            <a:ext cx="2613851" cy="1426225"/>
          </a:xfrm>
          <a:prstGeom prst="rect">
            <a:avLst/>
          </a:prstGeom>
          <a:noFill/>
          <a:ln>
            <a:noFill/>
          </a:ln>
          <a:effectLst>
            <a:outerShdw blurRad="57150" rotWithShape="0" algn="bl" dir="11520000" dist="19050">
              <a:srgbClr val="000000">
                <a:alpha val="50000"/>
              </a:srgbClr>
            </a:outerShdw>
          </a:effectLst>
        </p:spPr>
      </p:pic>
      <p:pic>
        <p:nvPicPr>
          <p:cNvPr id="79" name="Google Shape;79;p16"/>
          <p:cNvPicPr preferRelativeResize="0"/>
          <p:nvPr/>
        </p:nvPicPr>
        <p:blipFill rotWithShape="1">
          <a:blip r:embed="rId4">
            <a:alphaModFix/>
          </a:blip>
          <a:srcRect b="27238" l="1386" r="1638" t="2303"/>
          <a:stretch/>
        </p:blipFill>
        <p:spPr>
          <a:xfrm>
            <a:off x="5497925" y="1818425"/>
            <a:ext cx="2605163" cy="1426225"/>
          </a:xfrm>
          <a:prstGeom prst="rect">
            <a:avLst/>
          </a:prstGeom>
          <a:noFill/>
          <a:ln>
            <a:noFill/>
          </a:ln>
          <a:effectLst>
            <a:outerShdw blurRad="57150" rotWithShape="0" algn="bl" dir="11700000" dist="19050">
              <a:srgbClr val="000000">
                <a:alpha val="50000"/>
              </a:srgbClr>
            </a:outerShdw>
          </a:effectLst>
        </p:spPr>
      </p:pic>
      <p:pic>
        <p:nvPicPr>
          <p:cNvPr id="80" name="Google Shape;80;p16"/>
          <p:cNvPicPr preferRelativeResize="0"/>
          <p:nvPr/>
        </p:nvPicPr>
        <p:blipFill rotWithShape="1">
          <a:blip r:embed="rId5">
            <a:alphaModFix/>
          </a:blip>
          <a:srcRect b="2783" l="2215" r="1464" t="35776"/>
          <a:stretch/>
        </p:blipFill>
        <p:spPr>
          <a:xfrm>
            <a:off x="5635025" y="1984600"/>
            <a:ext cx="2605177" cy="1416667"/>
          </a:xfrm>
          <a:prstGeom prst="rect">
            <a:avLst/>
          </a:prstGeom>
          <a:noFill/>
          <a:ln>
            <a:noFill/>
          </a:ln>
          <a:effectLst>
            <a:outerShdw blurRad="57150" rotWithShape="0" algn="bl" dir="11640000" dist="19050">
              <a:srgbClr val="000000">
                <a:alpha val="50000"/>
              </a:srgbClr>
            </a:outerShdw>
          </a:effectLst>
        </p:spPr>
      </p:pic>
      <p:sp>
        <p:nvSpPr>
          <p:cNvPr id="81" name="Google Shape;81;p16"/>
          <p:cNvSpPr txBox="1"/>
          <p:nvPr>
            <p:ph idx="1" type="body"/>
          </p:nvPr>
        </p:nvSpPr>
        <p:spPr>
          <a:xfrm>
            <a:off x="311700" y="3076100"/>
            <a:ext cx="8520600" cy="886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Several attacks have been proposed.</a:t>
            </a:r>
            <a:endParaRPr/>
          </a:p>
          <a:p>
            <a:pPr indent="-330200" lvl="1" marL="914400" rtl="0" algn="l">
              <a:lnSpc>
                <a:spcPct val="150000"/>
              </a:lnSpc>
              <a:spcBef>
                <a:spcPts val="0"/>
              </a:spcBef>
              <a:spcAft>
                <a:spcPts val="0"/>
              </a:spcAft>
              <a:buSzPts val="1600"/>
              <a:buChar char="○"/>
            </a:pPr>
            <a:r>
              <a:rPr lang="en"/>
              <a:t>Evaluating those attacks in the real-world is challenging.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Tor</a:t>
            </a:r>
            <a:endParaRPr/>
          </a:p>
        </p:txBody>
      </p:sp>
      <p:sp>
        <p:nvSpPr>
          <p:cNvPr id="87" name="Google Shape;87;p17"/>
          <p:cNvSpPr txBox="1"/>
          <p:nvPr>
            <p:ph idx="12" type="sldNum"/>
          </p:nvPr>
        </p:nvSpPr>
        <p:spPr>
          <a:xfrm>
            <a:off x="8365700" y="4663225"/>
            <a:ext cx="628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/10</a:t>
            </a:r>
            <a:endParaRPr/>
          </a:p>
        </p:txBody>
      </p:sp>
      <p:pic>
        <p:nvPicPr>
          <p:cNvPr id="88" name="Google Shape;88;p17"/>
          <p:cNvPicPr preferRelativeResize="0"/>
          <p:nvPr/>
        </p:nvPicPr>
        <p:blipFill>
          <a:blip r:embed="rId3">
            <a:alphaModFix/>
          </a:blip>
          <a:stretch>
            <a:fillRect/>
          </a:stretch>
        </p:blipFill>
        <p:spPr>
          <a:xfrm>
            <a:off x="152400" y="1732825"/>
            <a:ext cx="4190725" cy="1995101"/>
          </a:xfrm>
          <a:prstGeom prst="rect">
            <a:avLst/>
          </a:prstGeom>
          <a:noFill/>
          <a:ln>
            <a:noFill/>
          </a:ln>
        </p:spPr>
      </p:pic>
      <p:pic>
        <p:nvPicPr>
          <p:cNvPr id="89" name="Google Shape;89;p17"/>
          <p:cNvPicPr preferRelativeResize="0"/>
          <p:nvPr/>
        </p:nvPicPr>
        <p:blipFill>
          <a:blip r:embed="rId4">
            <a:alphaModFix/>
          </a:blip>
          <a:stretch>
            <a:fillRect/>
          </a:stretch>
        </p:blipFill>
        <p:spPr>
          <a:xfrm>
            <a:off x="4800125" y="1732825"/>
            <a:ext cx="4221036" cy="1995099"/>
          </a:xfrm>
          <a:prstGeom prst="rect">
            <a:avLst/>
          </a:prstGeom>
          <a:noFill/>
          <a:ln>
            <a:noFill/>
          </a:ln>
        </p:spPr>
      </p:pic>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Circuits to the Internet:</a:t>
            </a:r>
            <a:endParaRPr/>
          </a:p>
        </p:txBody>
      </p:sp>
      <p:sp>
        <p:nvSpPr>
          <p:cNvPr id="91" name="Google Shape;91;p17"/>
          <p:cNvSpPr txBox="1"/>
          <p:nvPr>
            <p:ph idx="1" type="body"/>
          </p:nvPr>
        </p:nvSpPr>
        <p:spPr>
          <a:xfrm>
            <a:off x="4549600" y="1178375"/>
            <a:ext cx="4302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Circuits to onion services:</a:t>
            </a:r>
            <a:endParaRPr/>
          </a:p>
        </p:txBody>
      </p:sp>
      <p:pic>
        <p:nvPicPr>
          <p:cNvPr id="92" name="Google Shape;92;p17"/>
          <p:cNvPicPr preferRelativeResize="0"/>
          <p:nvPr/>
        </p:nvPicPr>
        <p:blipFill>
          <a:blip r:embed="rId5">
            <a:alphaModFix/>
          </a:blip>
          <a:stretch>
            <a:fillRect/>
          </a:stretch>
        </p:blipFill>
        <p:spPr>
          <a:xfrm>
            <a:off x="4800100" y="1732825"/>
            <a:ext cx="4221025" cy="1995094"/>
          </a:xfrm>
          <a:prstGeom prst="rect">
            <a:avLst/>
          </a:prstGeom>
          <a:noFill/>
          <a:ln>
            <a:noFill/>
          </a:ln>
        </p:spPr>
      </p:pic>
      <p:pic>
        <p:nvPicPr>
          <p:cNvPr id="93" name="Google Shape;93;p17"/>
          <p:cNvPicPr preferRelativeResize="0"/>
          <p:nvPr/>
        </p:nvPicPr>
        <p:blipFill>
          <a:blip r:embed="rId6">
            <a:alphaModFix/>
          </a:blip>
          <a:stretch>
            <a:fillRect/>
          </a:stretch>
        </p:blipFill>
        <p:spPr>
          <a:xfrm>
            <a:off x="4800088" y="1732825"/>
            <a:ext cx="4221056" cy="1995099"/>
          </a:xfrm>
          <a:prstGeom prst="rect">
            <a:avLst/>
          </a:prstGeom>
          <a:noFill/>
          <a:ln>
            <a:noFill/>
          </a:ln>
        </p:spPr>
      </p:pic>
      <p:pic>
        <p:nvPicPr>
          <p:cNvPr id="94" name="Google Shape;94;p17"/>
          <p:cNvPicPr preferRelativeResize="0"/>
          <p:nvPr/>
        </p:nvPicPr>
        <p:blipFill>
          <a:blip r:embed="rId7">
            <a:alphaModFix/>
          </a:blip>
          <a:stretch>
            <a:fillRect/>
          </a:stretch>
        </p:blipFill>
        <p:spPr>
          <a:xfrm>
            <a:off x="4800100" y="1732825"/>
            <a:ext cx="4221051" cy="19950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Attacks on Tor</a:t>
            </a:r>
            <a:endParaRPr/>
          </a:p>
        </p:txBody>
      </p:sp>
      <p:sp>
        <p:nvSpPr>
          <p:cNvPr id="100" name="Google Shape;100;p18"/>
          <p:cNvSpPr txBox="1"/>
          <p:nvPr>
            <p:ph idx="12" type="sldNum"/>
          </p:nvPr>
        </p:nvSpPr>
        <p:spPr>
          <a:xfrm>
            <a:off x="8365700" y="4663225"/>
            <a:ext cx="628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/10</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Website fingerprinting:</a:t>
            </a:r>
            <a:endParaRPr/>
          </a:p>
        </p:txBody>
      </p:sp>
      <p:sp>
        <p:nvSpPr>
          <p:cNvPr id="102" name="Google Shape;102;p18"/>
          <p:cNvSpPr txBox="1"/>
          <p:nvPr>
            <p:ph idx="1" type="body"/>
          </p:nvPr>
        </p:nvSpPr>
        <p:spPr>
          <a:xfrm>
            <a:off x="4549600" y="1178375"/>
            <a:ext cx="4302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Traffic correlation</a:t>
            </a:r>
            <a:r>
              <a:rPr lang="en"/>
              <a:t>:</a:t>
            </a:r>
            <a:endParaRPr/>
          </a:p>
        </p:txBody>
      </p:sp>
      <p:pic>
        <p:nvPicPr>
          <p:cNvPr id="103" name="Google Shape;103;p18"/>
          <p:cNvPicPr preferRelativeResize="0"/>
          <p:nvPr/>
        </p:nvPicPr>
        <p:blipFill>
          <a:blip r:embed="rId3">
            <a:alphaModFix/>
          </a:blip>
          <a:stretch>
            <a:fillRect/>
          </a:stretch>
        </p:blipFill>
        <p:spPr>
          <a:xfrm>
            <a:off x="4506725" y="1911725"/>
            <a:ext cx="4388347" cy="2112776"/>
          </a:xfrm>
          <a:prstGeom prst="rect">
            <a:avLst/>
          </a:prstGeom>
          <a:noFill/>
          <a:ln>
            <a:noFill/>
          </a:ln>
        </p:spPr>
      </p:pic>
      <p:pic>
        <p:nvPicPr>
          <p:cNvPr id="104" name="Google Shape;104;p18"/>
          <p:cNvPicPr preferRelativeResize="0"/>
          <p:nvPr/>
        </p:nvPicPr>
        <p:blipFill>
          <a:blip r:embed="rId4">
            <a:alphaModFix/>
          </a:blip>
          <a:stretch>
            <a:fillRect/>
          </a:stretch>
        </p:blipFill>
        <p:spPr>
          <a:xfrm>
            <a:off x="311700" y="1889337"/>
            <a:ext cx="3759324" cy="2112793"/>
          </a:xfrm>
          <a:prstGeom prst="rect">
            <a:avLst/>
          </a:prstGeom>
          <a:noFill/>
          <a:ln>
            <a:noFill/>
          </a:ln>
        </p:spPr>
      </p:pic>
      <p:sp>
        <p:nvSpPr>
          <p:cNvPr id="105" name="Google Shape;105;p18"/>
          <p:cNvSpPr/>
          <p:nvPr/>
        </p:nvSpPr>
        <p:spPr>
          <a:xfrm>
            <a:off x="1322550" y="4185150"/>
            <a:ext cx="6498900" cy="482700"/>
          </a:xfrm>
          <a:prstGeom prst="rect">
            <a:avLst/>
          </a:prstGeom>
          <a:noFill/>
          <a:ln cap="flat" cmpd="sng" w="19050">
            <a:solidFill>
              <a:srgbClr val="0081F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8"/>
          <p:cNvSpPr txBox="1"/>
          <p:nvPr>
            <p:ph idx="1" type="body"/>
          </p:nvPr>
        </p:nvSpPr>
        <p:spPr>
          <a:xfrm>
            <a:off x="1182900" y="4185150"/>
            <a:ext cx="6778200" cy="393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0081F1"/>
                </a:solidFill>
              </a:rPr>
              <a:t>Testing these attacks in realistic conditions is paramount!</a:t>
            </a:r>
            <a:endParaRPr b="1" sz="1800">
              <a:solidFill>
                <a:srgbClr val="0081F1"/>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idx="2" type="body"/>
          </p:nvPr>
        </p:nvSpPr>
        <p:spPr>
          <a:xfrm>
            <a:off x="311700" y="4349625"/>
            <a:ext cx="8387700" cy="4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aseline="30000" lang="en"/>
              <a:t>1</a:t>
            </a:r>
            <a:r>
              <a:rPr lang="en"/>
              <a:t>Shadow: Running Tor in a Box for Accurate and Efficient Experimentation, NDSS, 2011</a:t>
            </a:r>
            <a:endParaRPr/>
          </a:p>
          <a:p>
            <a:pPr indent="0" lvl="0" marL="0" rtl="0" algn="l">
              <a:spcBef>
                <a:spcPts val="0"/>
              </a:spcBef>
              <a:spcAft>
                <a:spcPts val="0"/>
              </a:spcAft>
              <a:buNone/>
            </a:pPr>
            <a:r>
              <a:rPr baseline="30000" lang="en"/>
              <a:t>2</a:t>
            </a:r>
            <a:r>
              <a:rPr lang="en"/>
              <a:t>Towards Predicting Efficient and Anonymous Tor Circuits, USENIX Security, 2018</a:t>
            </a:r>
            <a:endParaRPr/>
          </a:p>
          <a:p>
            <a:pPr indent="0" lvl="0" marL="0" rtl="0" algn="l">
              <a:spcBef>
                <a:spcPts val="0"/>
              </a:spcBef>
              <a:spcAft>
                <a:spcPts val="0"/>
              </a:spcAft>
              <a:buNone/>
            </a:pPr>
            <a:r>
              <a:rPr baseline="30000" lang="en"/>
              <a:t>3</a:t>
            </a:r>
            <a:r>
              <a:rPr lang="en"/>
              <a:t>Data-Explainable Website Fingerprinting with Network Simulation, PoPETS, 2023</a:t>
            </a:r>
            <a:endParaRPr/>
          </a:p>
        </p:txBody>
      </p:sp>
      <p:sp>
        <p:nvSpPr>
          <p:cNvPr id="112" name="Google Shape;112;p1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Existing approaches: Simulation</a:t>
            </a:r>
            <a:endParaRPr/>
          </a:p>
        </p:txBody>
      </p:sp>
      <p:sp>
        <p:nvSpPr>
          <p:cNvPr id="113" name="Google Shape;113;p19"/>
          <p:cNvSpPr txBox="1"/>
          <p:nvPr>
            <p:ph idx="1" type="body"/>
          </p:nvPr>
        </p:nvSpPr>
        <p:spPr>
          <a:xfrm>
            <a:off x="311700" y="1152475"/>
            <a:ext cx="42612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Replicate</a:t>
            </a:r>
            <a:r>
              <a:rPr lang="en"/>
              <a:t> Tor in a single machine</a:t>
            </a:r>
            <a:r>
              <a:rPr baseline="30000" lang="en"/>
              <a:t>1,2,3</a:t>
            </a:r>
            <a:r>
              <a:rPr lang="en"/>
              <a:t>.</a:t>
            </a:r>
            <a:endParaRPr baseline="30000"/>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sp>
        <p:nvSpPr>
          <p:cNvPr id="114" name="Google Shape;114;p19"/>
          <p:cNvSpPr txBox="1"/>
          <p:nvPr>
            <p:ph idx="12" type="sldNum"/>
          </p:nvPr>
        </p:nvSpPr>
        <p:spPr>
          <a:xfrm>
            <a:off x="8360674" y="4663225"/>
            <a:ext cx="6339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/10</a:t>
            </a:r>
            <a:endParaRPr/>
          </a:p>
        </p:txBody>
      </p:sp>
      <p:sp>
        <p:nvSpPr>
          <p:cNvPr id="115" name="Google Shape;115;p19"/>
          <p:cNvSpPr txBox="1"/>
          <p:nvPr>
            <p:ph idx="3" type="body"/>
          </p:nvPr>
        </p:nvSpPr>
        <p:spPr>
          <a:xfrm>
            <a:off x="4572900" y="1152475"/>
            <a:ext cx="4261200" cy="3416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Model has to be accurate.</a:t>
            </a:r>
            <a:endParaRPr/>
          </a:p>
          <a:p>
            <a:pPr indent="0" lvl="0" marL="0" rtl="0" algn="l">
              <a:spcBef>
                <a:spcPts val="1000"/>
              </a:spcBef>
              <a:spcAft>
                <a:spcPts val="0"/>
              </a:spcAft>
              <a:buNone/>
            </a:pPr>
            <a:r>
              <a:t/>
            </a:r>
            <a:endParaRPr/>
          </a:p>
        </p:txBody>
      </p:sp>
      <p:cxnSp>
        <p:nvCxnSpPr>
          <p:cNvPr id="116" name="Google Shape;116;p19"/>
          <p:cNvCxnSpPr/>
          <p:nvPr/>
        </p:nvCxnSpPr>
        <p:spPr>
          <a:xfrm>
            <a:off x="363175" y="4417175"/>
            <a:ext cx="5084400" cy="0"/>
          </a:xfrm>
          <a:prstGeom prst="straightConnector1">
            <a:avLst/>
          </a:prstGeom>
          <a:noFill/>
          <a:ln cap="flat" cmpd="sng" w="9525">
            <a:solidFill>
              <a:schemeClr val="dk2"/>
            </a:solidFill>
            <a:prstDash val="solid"/>
            <a:round/>
            <a:headEnd len="med" w="med" type="none"/>
            <a:tailEnd len="med" w="med" type="none"/>
          </a:ln>
        </p:spPr>
      </p:cxnSp>
      <p:pic>
        <p:nvPicPr>
          <p:cNvPr id="117" name="Google Shape;117;p19"/>
          <p:cNvPicPr preferRelativeResize="0"/>
          <p:nvPr/>
        </p:nvPicPr>
        <p:blipFill>
          <a:blip r:embed="rId3">
            <a:alphaModFix/>
          </a:blip>
          <a:stretch>
            <a:fillRect/>
          </a:stretch>
        </p:blipFill>
        <p:spPr>
          <a:xfrm>
            <a:off x="1540075" y="1617774"/>
            <a:ext cx="1971927" cy="2672773"/>
          </a:xfrm>
          <a:prstGeom prst="rect">
            <a:avLst/>
          </a:prstGeom>
          <a:noFill/>
          <a:ln>
            <a:noFill/>
          </a:ln>
        </p:spPr>
      </p:pic>
      <p:pic>
        <p:nvPicPr>
          <p:cNvPr id="118" name="Google Shape;118;p19"/>
          <p:cNvPicPr preferRelativeResize="0"/>
          <p:nvPr/>
        </p:nvPicPr>
        <p:blipFill>
          <a:blip r:embed="rId4">
            <a:alphaModFix/>
          </a:blip>
          <a:stretch>
            <a:fillRect/>
          </a:stretch>
        </p:blipFill>
        <p:spPr>
          <a:xfrm>
            <a:off x="4699522" y="1318079"/>
            <a:ext cx="283476" cy="188984"/>
          </a:xfrm>
          <a:prstGeom prst="rect">
            <a:avLst/>
          </a:prstGeom>
          <a:noFill/>
          <a:ln>
            <a:noFill/>
          </a:ln>
        </p:spPr>
      </p:pic>
      <p:sp>
        <p:nvSpPr>
          <p:cNvPr id="119" name="Google Shape;119;p19"/>
          <p:cNvSpPr txBox="1"/>
          <p:nvPr>
            <p:ph idx="3" type="body"/>
          </p:nvPr>
        </p:nvSpPr>
        <p:spPr>
          <a:xfrm>
            <a:off x="4572900" y="1672675"/>
            <a:ext cx="4261200" cy="5202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Unrealistic relay sampling</a:t>
            </a:r>
            <a:r>
              <a:rPr lang="en"/>
              <a:t>.</a:t>
            </a:r>
            <a:endParaRPr/>
          </a:p>
          <a:p>
            <a:pPr indent="0" lvl="0" marL="0" rtl="0" algn="l">
              <a:spcBef>
                <a:spcPts val="1000"/>
              </a:spcBef>
              <a:spcAft>
                <a:spcPts val="0"/>
              </a:spcAft>
              <a:buNone/>
            </a:pPr>
            <a:r>
              <a:t/>
            </a:r>
            <a:endParaRPr/>
          </a:p>
        </p:txBody>
      </p:sp>
      <p:sp>
        <p:nvSpPr>
          <p:cNvPr id="120" name="Google Shape;120;p19"/>
          <p:cNvSpPr txBox="1"/>
          <p:nvPr>
            <p:ph idx="3" type="body"/>
          </p:nvPr>
        </p:nvSpPr>
        <p:spPr>
          <a:xfrm>
            <a:off x="4572900" y="2192875"/>
            <a:ext cx="4261200" cy="5202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No geographical distribution.</a:t>
            </a:r>
            <a:endParaRPr/>
          </a:p>
          <a:p>
            <a:pPr indent="0" lvl="0" marL="0" rtl="0" algn="l">
              <a:spcBef>
                <a:spcPts val="1000"/>
              </a:spcBef>
              <a:spcAft>
                <a:spcPts val="0"/>
              </a:spcAft>
              <a:buNone/>
            </a:pPr>
            <a:r>
              <a:t/>
            </a:r>
            <a:endParaRPr/>
          </a:p>
        </p:txBody>
      </p:sp>
      <p:sp>
        <p:nvSpPr>
          <p:cNvPr id="121" name="Google Shape;121;p19"/>
          <p:cNvSpPr txBox="1"/>
          <p:nvPr>
            <p:ph idx="3" type="body"/>
          </p:nvPr>
        </p:nvSpPr>
        <p:spPr>
          <a:xfrm>
            <a:off x="4572900" y="2668250"/>
            <a:ext cx="4261200" cy="5202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Low customizability.</a:t>
            </a:r>
            <a:endParaRPr/>
          </a:p>
          <a:p>
            <a:pPr indent="0" lvl="0" marL="0" rtl="0" algn="l">
              <a:spcBef>
                <a:spcPts val="0"/>
              </a:spcBef>
              <a:spcAft>
                <a:spcPts val="0"/>
              </a:spcAft>
              <a:buNone/>
            </a:pPr>
            <a:r>
              <a:t/>
            </a:r>
            <a:endParaRPr/>
          </a:p>
        </p:txBody>
      </p:sp>
      <p:pic>
        <p:nvPicPr>
          <p:cNvPr id="122" name="Google Shape;122;p19"/>
          <p:cNvPicPr preferRelativeResize="0"/>
          <p:nvPr/>
        </p:nvPicPr>
        <p:blipFill>
          <a:blip r:embed="rId4">
            <a:alphaModFix/>
          </a:blip>
          <a:stretch>
            <a:fillRect/>
          </a:stretch>
        </p:blipFill>
        <p:spPr>
          <a:xfrm>
            <a:off x="4699522" y="1807417"/>
            <a:ext cx="283476" cy="188984"/>
          </a:xfrm>
          <a:prstGeom prst="rect">
            <a:avLst/>
          </a:prstGeom>
          <a:noFill/>
          <a:ln>
            <a:noFill/>
          </a:ln>
        </p:spPr>
      </p:pic>
      <p:pic>
        <p:nvPicPr>
          <p:cNvPr id="123" name="Google Shape;123;p19"/>
          <p:cNvPicPr preferRelativeResize="0"/>
          <p:nvPr/>
        </p:nvPicPr>
        <p:blipFill>
          <a:blip r:embed="rId4">
            <a:alphaModFix/>
          </a:blip>
          <a:stretch>
            <a:fillRect/>
          </a:stretch>
        </p:blipFill>
        <p:spPr>
          <a:xfrm>
            <a:off x="4699522" y="2334492"/>
            <a:ext cx="283476" cy="188984"/>
          </a:xfrm>
          <a:prstGeom prst="rect">
            <a:avLst/>
          </a:prstGeom>
          <a:noFill/>
          <a:ln>
            <a:noFill/>
          </a:ln>
        </p:spPr>
      </p:pic>
      <p:pic>
        <p:nvPicPr>
          <p:cNvPr id="124" name="Google Shape;124;p19"/>
          <p:cNvPicPr preferRelativeResize="0"/>
          <p:nvPr/>
        </p:nvPicPr>
        <p:blipFill>
          <a:blip r:embed="rId4">
            <a:alphaModFix/>
          </a:blip>
          <a:stretch>
            <a:fillRect/>
          </a:stretch>
        </p:blipFill>
        <p:spPr>
          <a:xfrm>
            <a:off x="4699522" y="2806367"/>
            <a:ext cx="283476" cy="1889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Existing approaches: Emulation</a:t>
            </a:r>
            <a:endParaRPr/>
          </a:p>
        </p:txBody>
      </p:sp>
      <p:sp>
        <p:nvSpPr>
          <p:cNvPr id="130" name="Google Shape;130;p20"/>
          <p:cNvSpPr txBox="1"/>
          <p:nvPr>
            <p:ph idx="1" type="body"/>
          </p:nvPr>
        </p:nvSpPr>
        <p:spPr>
          <a:xfrm>
            <a:off x="311700" y="1152475"/>
            <a:ext cx="42612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a:t>Set of machines that replicate Tor</a:t>
            </a:r>
            <a:r>
              <a:rPr baseline="30000" lang="en"/>
              <a:t>1,2</a:t>
            </a:r>
            <a:r>
              <a:rPr lang="en"/>
              <a:t>.</a:t>
            </a:r>
            <a:endParaRPr/>
          </a:p>
        </p:txBody>
      </p:sp>
      <p:sp>
        <p:nvSpPr>
          <p:cNvPr id="131" name="Google Shape;131;p20"/>
          <p:cNvSpPr txBox="1"/>
          <p:nvPr>
            <p:ph idx="12" type="sldNum"/>
          </p:nvPr>
        </p:nvSpPr>
        <p:spPr>
          <a:xfrm>
            <a:off x="8360674" y="4663225"/>
            <a:ext cx="6339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/10</a:t>
            </a:r>
            <a:endParaRPr/>
          </a:p>
        </p:txBody>
      </p:sp>
      <p:sp>
        <p:nvSpPr>
          <p:cNvPr id="132" name="Google Shape;132;p20"/>
          <p:cNvSpPr txBox="1"/>
          <p:nvPr>
            <p:ph idx="2" type="body"/>
          </p:nvPr>
        </p:nvSpPr>
        <p:spPr>
          <a:xfrm>
            <a:off x="311700" y="4349625"/>
            <a:ext cx="8387700" cy="4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aseline="30000" lang="en"/>
              <a:t>1</a:t>
            </a:r>
            <a:r>
              <a:rPr lang="en"/>
              <a:t>ExperimenTor: A Testbed for Safe and Realistic Tor Experimentation, CSET, 2011</a:t>
            </a:r>
            <a:endParaRPr/>
          </a:p>
          <a:p>
            <a:pPr indent="0" lvl="0" marL="0" rtl="0" algn="l">
              <a:spcBef>
                <a:spcPts val="0"/>
              </a:spcBef>
              <a:spcAft>
                <a:spcPts val="0"/>
              </a:spcAft>
              <a:buNone/>
            </a:pPr>
            <a:r>
              <a:rPr baseline="30000" lang="en"/>
              <a:t>2</a:t>
            </a:r>
            <a:r>
              <a:rPr lang="en"/>
              <a:t>LASTor: A Low-Latency AS-Aware Tor Client, IEEE Security and Privacy, 2012</a:t>
            </a:r>
            <a:endParaRPr/>
          </a:p>
        </p:txBody>
      </p:sp>
      <p:sp>
        <p:nvSpPr>
          <p:cNvPr id="133" name="Google Shape;133;p20"/>
          <p:cNvSpPr txBox="1"/>
          <p:nvPr>
            <p:ph idx="3" type="body"/>
          </p:nvPr>
        </p:nvSpPr>
        <p:spPr>
          <a:xfrm>
            <a:off x="4572900" y="1152475"/>
            <a:ext cx="4261200" cy="34164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lang="en"/>
              <a:t>Same as Simulation.</a:t>
            </a:r>
            <a:endParaRPr b="1"/>
          </a:p>
          <a:p>
            <a:pPr indent="0" lvl="0" marL="0" rtl="0" algn="l">
              <a:spcBef>
                <a:spcPts val="0"/>
              </a:spcBef>
              <a:spcAft>
                <a:spcPts val="0"/>
              </a:spcAft>
              <a:buNone/>
            </a:pPr>
            <a:r>
              <a:t/>
            </a:r>
            <a:endParaRPr/>
          </a:p>
        </p:txBody>
      </p:sp>
      <p:cxnSp>
        <p:nvCxnSpPr>
          <p:cNvPr id="134" name="Google Shape;134;p20"/>
          <p:cNvCxnSpPr/>
          <p:nvPr/>
        </p:nvCxnSpPr>
        <p:spPr>
          <a:xfrm>
            <a:off x="363175" y="4417175"/>
            <a:ext cx="5084400" cy="0"/>
          </a:xfrm>
          <a:prstGeom prst="straightConnector1">
            <a:avLst/>
          </a:prstGeom>
          <a:noFill/>
          <a:ln cap="flat" cmpd="sng" w="9525">
            <a:solidFill>
              <a:schemeClr val="dk2"/>
            </a:solidFill>
            <a:prstDash val="solid"/>
            <a:round/>
            <a:headEnd len="med" w="med" type="none"/>
            <a:tailEnd len="med" w="med" type="none"/>
          </a:ln>
        </p:spPr>
      </p:cxnSp>
      <p:pic>
        <p:nvPicPr>
          <p:cNvPr id="135" name="Google Shape;135;p20"/>
          <p:cNvPicPr preferRelativeResize="0"/>
          <p:nvPr/>
        </p:nvPicPr>
        <p:blipFill>
          <a:blip r:embed="rId3">
            <a:alphaModFix/>
          </a:blip>
          <a:stretch>
            <a:fillRect/>
          </a:stretch>
        </p:blipFill>
        <p:spPr>
          <a:xfrm>
            <a:off x="1042275" y="1596025"/>
            <a:ext cx="2800051" cy="2655127"/>
          </a:xfrm>
          <a:prstGeom prst="rect">
            <a:avLst/>
          </a:prstGeom>
          <a:noFill/>
          <a:ln>
            <a:noFill/>
          </a:ln>
        </p:spPr>
      </p:pic>
      <p:sp>
        <p:nvSpPr>
          <p:cNvPr id="136" name="Google Shape;136;p20"/>
          <p:cNvSpPr txBox="1"/>
          <p:nvPr>
            <p:ph idx="3" type="body"/>
          </p:nvPr>
        </p:nvSpPr>
        <p:spPr>
          <a:xfrm>
            <a:off x="4572900" y="1638475"/>
            <a:ext cx="4261200" cy="4860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But less scalable.</a:t>
            </a:r>
            <a:endParaRPr/>
          </a:p>
          <a:p>
            <a:pPr indent="0" lvl="0" marL="0" rtl="0" algn="l">
              <a:spcBef>
                <a:spcPts val="1000"/>
              </a:spcBef>
              <a:spcAft>
                <a:spcPts val="0"/>
              </a:spcAft>
              <a:buNone/>
            </a:pPr>
            <a:r>
              <a:t/>
            </a:r>
            <a:endParaRPr/>
          </a:p>
        </p:txBody>
      </p:sp>
      <p:pic>
        <p:nvPicPr>
          <p:cNvPr id="137" name="Google Shape;137;p20"/>
          <p:cNvPicPr preferRelativeResize="0"/>
          <p:nvPr/>
        </p:nvPicPr>
        <p:blipFill>
          <a:blip r:embed="rId4">
            <a:alphaModFix/>
          </a:blip>
          <a:stretch>
            <a:fillRect/>
          </a:stretch>
        </p:blipFill>
        <p:spPr>
          <a:xfrm>
            <a:off x="4699522" y="1318079"/>
            <a:ext cx="283476" cy="188984"/>
          </a:xfrm>
          <a:prstGeom prst="rect">
            <a:avLst/>
          </a:prstGeom>
          <a:noFill/>
          <a:ln>
            <a:noFill/>
          </a:ln>
        </p:spPr>
      </p:pic>
      <p:pic>
        <p:nvPicPr>
          <p:cNvPr id="138" name="Google Shape;138;p20"/>
          <p:cNvPicPr preferRelativeResize="0"/>
          <p:nvPr/>
        </p:nvPicPr>
        <p:blipFill>
          <a:blip r:embed="rId4">
            <a:alphaModFix/>
          </a:blip>
          <a:stretch>
            <a:fillRect/>
          </a:stretch>
        </p:blipFill>
        <p:spPr>
          <a:xfrm>
            <a:off x="4699522" y="1773229"/>
            <a:ext cx="283476" cy="188984"/>
          </a:xfrm>
          <a:prstGeom prst="rect">
            <a:avLst/>
          </a:prstGeom>
          <a:noFill/>
          <a:ln>
            <a:noFill/>
          </a:ln>
        </p:spPr>
      </p:pic>
      <p:sp>
        <p:nvSpPr>
          <p:cNvPr id="139" name="Google Shape;139;p20"/>
          <p:cNvSpPr/>
          <p:nvPr/>
        </p:nvSpPr>
        <p:spPr>
          <a:xfrm>
            <a:off x="4668300" y="3108975"/>
            <a:ext cx="4070400" cy="1071900"/>
          </a:xfrm>
          <a:prstGeom prst="rect">
            <a:avLst/>
          </a:prstGeom>
          <a:noFill/>
          <a:ln cap="flat" cmpd="sng" w="19050">
            <a:solidFill>
              <a:srgbClr val="0081F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0"/>
          <p:cNvSpPr txBox="1"/>
          <p:nvPr>
            <p:ph idx="1" type="body"/>
          </p:nvPr>
        </p:nvSpPr>
        <p:spPr>
          <a:xfrm>
            <a:off x="4713300" y="3108975"/>
            <a:ext cx="3980400" cy="788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0081F1"/>
                </a:solidFill>
              </a:rPr>
              <a:t>Simulation and emulation may be limited in reproducing an authentic </a:t>
            </a:r>
            <a:r>
              <a:rPr b="1" lang="en">
                <a:solidFill>
                  <a:srgbClr val="0081F1"/>
                </a:solidFill>
              </a:rPr>
              <a:t>environment</a:t>
            </a:r>
            <a:endParaRPr b="1" sz="1800">
              <a:solidFill>
                <a:srgbClr val="0081F1"/>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1"/>
          <p:cNvPicPr preferRelativeResize="0"/>
          <p:nvPr/>
        </p:nvPicPr>
        <p:blipFill>
          <a:blip r:embed="rId3">
            <a:alphaModFix/>
          </a:blip>
          <a:stretch>
            <a:fillRect/>
          </a:stretch>
        </p:blipFill>
        <p:spPr>
          <a:xfrm>
            <a:off x="382313" y="1391925"/>
            <a:ext cx="3891369" cy="2937512"/>
          </a:xfrm>
          <a:prstGeom prst="rect">
            <a:avLst/>
          </a:prstGeom>
          <a:noFill/>
          <a:ln>
            <a:noFill/>
          </a:ln>
        </p:spPr>
      </p:pic>
      <p:sp>
        <p:nvSpPr>
          <p:cNvPr id="146" name="Google Shape;146;p21"/>
          <p:cNvSpPr/>
          <p:nvPr/>
        </p:nvSpPr>
        <p:spPr>
          <a:xfrm>
            <a:off x="4678925" y="3461075"/>
            <a:ext cx="4070400" cy="693000"/>
          </a:xfrm>
          <a:prstGeom prst="rect">
            <a:avLst/>
          </a:prstGeom>
          <a:noFill/>
          <a:ln cap="flat" cmpd="sng" w="19050">
            <a:solidFill>
              <a:srgbClr val="0081F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Existing approaches: Live experiments</a:t>
            </a:r>
            <a:endParaRPr/>
          </a:p>
        </p:txBody>
      </p:sp>
      <p:sp>
        <p:nvSpPr>
          <p:cNvPr id="148" name="Google Shape;148;p21"/>
          <p:cNvSpPr txBox="1"/>
          <p:nvPr>
            <p:ph idx="1" type="body"/>
          </p:nvPr>
        </p:nvSpPr>
        <p:spPr>
          <a:xfrm>
            <a:off x="311700" y="1152475"/>
            <a:ext cx="42612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a:t>Run </a:t>
            </a:r>
            <a:r>
              <a:rPr lang="en"/>
              <a:t>additional</a:t>
            </a:r>
            <a:r>
              <a:rPr lang="en"/>
              <a:t> nodes on Tor</a:t>
            </a:r>
            <a:r>
              <a:rPr baseline="30000" lang="en"/>
              <a:t>1,2,3,4</a:t>
            </a:r>
            <a:r>
              <a:rPr lang="en"/>
              <a:t>.</a:t>
            </a:r>
            <a:endParaRPr/>
          </a:p>
        </p:txBody>
      </p:sp>
      <p:sp>
        <p:nvSpPr>
          <p:cNvPr id="149" name="Google Shape;149;p21"/>
          <p:cNvSpPr txBox="1"/>
          <p:nvPr>
            <p:ph idx="12" type="sldNum"/>
          </p:nvPr>
        </p:nvSpPr>
        <p:spPr>
          <a:xfrm>
            <a:off x="8360674" y="4663225"/>
            <a:ext cx="6339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/10</a:t>
            </a:r>
            <a:endParaRPr/>
          </a:p>
        </p:txBody>
      </p:sp>
      <p:sp>
        <p:nvSpPr>
          <p:cNvPr id="150" name="Google Shape;150;p21"/>
          <p:cNvSpPr txBox="1"/>
          <p:nvPr>
            <p:ph idx="2" type="body"/>
          </p:nvPr>
        </p:nvSpPr>
        <p:spPr>
          <a:xfrm>
            <a:off x="311700" y="4349625"/>
            <a:ext cx="8387700" cy="4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aseline="30000" lang="en"/>
              <a:t>1</a:t>
            </a:r>
            <a:r>
              <a:rPr lang="en"/>
              <a:t>Online Website Fingerprinting: Evaluating Website Fingerprinting Attacks on Tor in the Real World, USENIX Security, 2022</a:t>
            </a:r>
            <a:endParaRPr/>
          </a:p>
          <a:p>
            <a:pPr indent="0" lvl="0" marL="0" rtl="0" algn="l">
              <a:spcBef>
                <a:spcPts val="0"/>
              </a:spcBef>
              <a:spcAft>
                <a:spcPts val="0"/>
              </a:spcAft>
              <a:buNone/>
            </a:pPr>
            <a:r>
              <a:rPr baseline="30000" lang="en"/>
              <a:t>2</a:t>
            </a:r>
            <a:r>
              <a:rPr lang="en"/>
              <a:t>WTF-PAD: Toward an Efficient Website Fingerprinting Defense for Tor, arXiv, 2015</a:t>
            </a:r>
            <a:endParaRPr baseline="30000"/>
          </a:p>
          <a:p>
            <a:pPr indent="0" lvl="0" marL="0" rtl="0" algn="l">
              <a:spcBef>
                <a:spcPts val="0"/>
              </a:spcBef>
              <a:spcAft>
                <a:spcPts val="0"/>
              </a:spcAft>
              <a:buNone/>
            </a:pPr>
            <a:r>
              <a:rPr baseline="30000" lang="en"/>
              <a:t>3</a:t>
            </a:r>
            <a:r>
              <a:rPr lang="en"/>
              <a:t>DeepCorr: Strong Flow Correlation Attacks on Tor Using Deep Learning, ACM CCS, 2018</a:t>
            </a:r>
            <a:endParaRPr baseline="30000"/>
          </a:p>
          <a:p>
            <a:pPr indent="0" lvl="0" marL="0" rtl="0" algn="l">
              <a:spcBef>
                <a:spcPts val="0"/>
              </a:spcBef>
              <a:spcAft>
                <a:spcPts val="0"/>
              </a:spcAft>
              <a:buNone/>
            </a:pPr>
            <a:r>
              <a:rPr baseline="30000" lang="en"/>
              <a:t>4</a:t>
            </a:r>
            <a:r>
              <a:rPr lang="en"/>
              <a:t>Inflow: Inverse Network Flow Watermarking for Detecting Hidden Servers, IEEE INFOCOM, 2018</a:t>
            </a:r>
            <a:endParaRPr baseline="30000"/>
          </a:p>
        </p:txBody>
      </p:sp>
      <p:sp>
        <p:nvSpPr>
          <p:cNvPr id="151" name="Google Shape;151;p21"/>
          <p:cNvSpPr txBox="1"/>
          <p:nvPr>
            <p:ph idx="1" type="body"/>
          </p:nvPr>
        </p:nvSpPr>
        <p:spPr>
          <a:xfrm>
            <a:off x="4572900" y="3403275"/>
            <a:ext cx="4261200" cy="66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81F1"/>
                </a:solidFill>
              </a:rPr>
              <a:t>C</a:t>
            </a:r>
            <a:r>
              <a:rPr b="1" lang="en" sz="1800">
                <a:solidFill>
                  <a:srgbClr val="0081F1"/>
                </a:solidFill>
              </a:rPr>
              <a:t>reate a unified framework for Tor live experiments.</a:t>
            </a:r>
            <a:endParaRPr b="1" sz="1800">
              <a:solidFill>
                <a:srgbClr val="0081F1"/>
              </a:solidFill>
            </a:endParaRPr>
          </a:p>
          <a:p>
            <a:pPr indent="0" lvl="0" marL="0" rtl="0" algn="l">
              <a:spcBef>
                <a:spcPts val="0"/>
              </a:spcBef>
              <a:spcAft>
                <a:spcPts val="0"/>
              </a:spcAft>
              <a:buNone/>
            </a:pPr>
            <a:r>
              <a:t/>
            </a:r>
            <a:endParaRPr/>
          </a:p>
        </p:txBody>
      </p:sp>
      <p:sp>
        <p:nvSpPr>
          <p:cNvPr id="152" name="Google Shape;152;p21"/>
          <p:cNvSpPr txBox="1"/>
          <p:nvPr>
            <p:ph idx="3" type="body"/>
          </p:nvPr>
        </p:nvSpPr>
        <p:spPr>
          <a:xfrm>
            <a:off x="4572900" y="1152475"/>
            <a:ext cx="4261200" cy="3416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Resource-intensive and manual.</a:t>
            </a:r>
            <a:endParaRPr/>
          </a:p>
          <a:p>
            <a:pPr indent="0" lvl="0" marL="457200" rtl="0" algn="l">
              <a:lnSpc>
                <a:spcPct val="150000"/>
              </a:lnSpc>
              <a:spcBef>
                <a:spcPts val="1000"/>
              </a:spcBef>
              <a:spcAft>
                <a:spcPts val="0"/>
              </a:spcAft>
              <a:buNone/>
            </a:pPr>
            <a:r>
              <a:t/>
            </a:r>
            <a:endParaRPr/>
          </a:p>
          <a:p>
            <a:pPr indent="0" lvl="0" marL="457200" rtl="0" algn="l">
              <a:lnSpc>
                <a:spcPct val="150000"/>
              </a:lnSpc>
              <a:spcBef>
                <a:spcPts val="1000"/>
              </a:spcBef>
              <a:spcAft>
                <a:spcPts val="0"/>
              </a:spcAft>
              <a:buNone/>
            </a:pPr>
            <a:r>
              <a:t/>
            </a:r>
            <a:endParaRPr/>
          </a:p>
          <a:p>
            <a:pPr indent="0" lvl="0" marL="0" rtl="0" algn="ctr">
              <a:spcBef>
                <a:spcPts val="0"/>
              </a:spcBef>
              <a:spcAft>
                <a:spcPts val="0"/>
              </a:spcAft>
              <a:buNone/>
            </a:pPr>
            <a:r>
              <a:t/>
            </a:r>
            <a:endParaRPr b="1">
              <a:solidFill>
                <a:srgbClr val="0081F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53" name="Google Shape;153;p21"/>
          <p:cNvCxnSpPr/>
          <p:nvPr/>
        </p:nvCxnSpPr>
        <p:spPr>
          <a:xfrm>
            <a:off x="363175" y="4417175"/>
            <a:ext cx="5084400" cy="0"/>
          </a:xfrm>
          <a:prstGeom prst="straightConnector1">
            <a:avLst/>
          </a:prstGeom>
          <a:noFill/>
          <a:ln cap="flat" cmpd="sng" w="9525">
            <a:solidFill>
              <a:schemeClr val="dk2"/>
            </a:solidFill>
            <a:prstDash val="solid"/>
            <a:round/>
            <a:headEnd len="med" w="med" type="none"/>
            <a:tailEnd len="med" w="med" type="none"/>
          </a:ln>
        </p:spPr>
      </p:cxnSp>
      <p:pic>
        <p:nvPicPr>
          <p:cNvPr id="154" name="Google Shape;154;p21"/>
          <p:cNvPicPr preferRelativeResize="0"/>
          <p:nvPr/>
        </p:nvPicPr>
        <p:blipFill>
          <a:blip r:embed="rId4">
            <a:alphaModFix/>
          </a:blip>
          <a:stretch>
            <a:fillRect/>
          </a:stretch>
        </p:blipFill>
        <p:spPr>
          <a:xfrm>
            <a:off x="4699522" y="1318079"/>
            <a:ext cx="283476" cy="188984"/>
          </a:xfrm>
          <a:prstGeom prst="rect">
            <a:avLst/>
          </a:prstGeom>
          <a:noFill/>
          <a:ln>
            <a:noFill/>
          </a:ln>
        </p:spPr>
      </p:pic>
      <p:sp>
        <p:nvSpPr>
          <p:cNvPr id="155" name="Google Shape;155;p21"/>
          <p:cNvSpPr txBox="1"/>
          <p:nvPr>
            <p:ph idx="3" type="body"/>
          </p:nvPr>
        </p:nvSpPr>
        <p:spPr>
          <a:xfrm>
            <a:off x="4572900" y="1638475"/>
            <a:ext cx="4261200" cy="4860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Disturb the Tor network.</a:t>
            </a:r>
            <a:endParaRPr b="1">
              <a:solidFill>
                <a:srgbClr val="0081F1"/>
              </a:solidFill>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sp>
        <p:nvSpPr>
          <p:cNvPr id="156" name="Google Shape;156;p21"/>
          <p:cNvSpPr txBox="1"/>
          <p:nvPr>
            <p:ph idx="3" type="body"/>
          </p:nvPr>
        </p:nvSpPr>
        <p:spPr>
          <a:xfrm>
            <a:off x="4572900" y="2091050"/>
            <a:ext cx="4261200" cy="4860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No unified methodology.</a:t>
            </a:r>
            <a:endParaRPr b="1">
              <a:solidFill>
                <a:srgbClr val="0081F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7" name="Google Shape;157;p21"/>
          <p:cNvPicPr preferRelativeResize="0"/>
          <p:nvPr/>
        </p:nvPicPr>
        <p:blipFill>
          <a:blip r:embed="rId4">
            <a:alphaModFix/>
          </a:blip>
          <a:stretch>
            <a:fillRect/>
          </a:stretch>
        </p:blipFill>
        <p:spPr>
          <a:xfrm>
            <a:off x="4699522" y="1786979"/>
            <a:ext cx="283476" cy="188984"/>
          </a:xfrm>
          <a:prstGeom prst="rect">
            <a:avLst/>
          </a:prstGeom>
          <a:noFill/>
          <a:ln>
            <a:noFill/>
          </a:ln>
        </p:spPr>
      </p:pic>
      <p:pic>
        <p:nvPicPr>
          <p:cNvPr id="158" name="Google Shape;158;p21"/>
          <p:cNvPicPr preferRelativeResize="0"/>
          <p:nvPr/>
        </p:nvPicPr>
        <p:blipFill>
          <a:blip r:embed="rId4">
            <a:alphaModFix/>
          </a:blip>
          <a:stretch>
            <a:fillRect/>
          </a:stretch>
        </p:blipFill>
        <p:spPr>
          <a:xfrm>
            <a:off x="4699522" y="2239554"/>
            <a:ext cx="283476" cy="1889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TIGER: </a:t>
            </a:r>
            <a:r>
              <a:rPr lang="en"/>
              <a:t>Tor Traffic Generator for Realistic Experiments</a:t>
            </a:r>
            <a:endParaRPr/>
          </a:p>
        </p:txBody>
      </p:sp>
      <p:sp>
        <p:nvSpPr>
          <p:cNvPr id="164" name="Google Shape;164;p22"/>
          <p:cNvSpPr txBox="1"/>
          <p:nvPr>
            <p:ph idx="12" type="sldNum"/>
          </p:nvPr>
        </p:nvSpPr>
        <p:spPr>
          <a:xfrm>
            <a:off x="8365700" y="4663225"/>
            <a:ext cx="628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/10</a:t>
            </a:r>
            <a:endParaRPr/>
          </a:p>
        </p:txBody>
      </p:sp>
      <p:sp>
        <p:nvSpPr>
          <p:cNvPr id="165" name="Google Shape;16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 system to </a:t>
            </a:r>
            <a:r>
              <a:rPr lang="en"/>
              <a:t>automate</a:t>
            </a:r>
            <a:r>
              <a:rPr lang="en"/>
              <a:t> the creation of Tor traffic datasets.</a:t>
            </a:r>
            <a:endParaRPr/>
          </a:p>
          <a:p>
            <a:pPr indent="-342900" lvl="0" marL="457200" rtl="0" algn="l">
              <a:lnSpc>
                <a:spcPct val="150000"/>
              </a:lnSpc>
              <a:spcBef>
                <a:spcPts val="1000"/>
              </a:spcBef>
              <a:spcAft>
                <a:spcPts val="0"/>
              </a:spcAft>
              <a:buSzPts val="1800"/>
              <a:buChar char="●"/>
            </a:pPr>
            <a:r>
              <a:rPr lang="en"/>
              <a:t>Approximate traces to real users’ traffic.</a:t>
            </a:r>
            <a:endParaRPr/>
          </a:p>
          <a:p>
            <a:pPr indent="-342900" lvl="0" marL="457200" rtl="0" algn="l">
              <a:lnSpc>
                <a:spcPct val="150000"/>
              </a:lnSpc>
              <a:spcBef>
                <a:spcPts val="1000"/>
              </a:spcBef>
              <a:spcAft>
                <a:spcPts val="0"/>
              </a:spcAft>
              <a:buSzPts val="1800"/>
              <a:buChar char="●"/>
            </a:pPr>
            <a:r>
              <a:rPr lang="en"/>
              <a:t>Boost the opportunities for research on Tor.</a:t>
            </a:r>
            <a:endParaRPr/>
          </a:p>
          <a:p>
            <a:pPr indent="-342900" lvl="0" marL="457200" rtl="0" algn="l">
              <a:lnSpc>
                <a:spcPct val="150000"/>
              </a:lnSpc>
              <a:spcBef>
                <a:spcPts val="1000"/>
              </a:spcBef>
              <a:spcAft>
                <a:spcPts val="0"/>
              </a:spcAft>
              <a:buSzPts val="1800"/>
              <a:buChar char="●"/>
            </a:pPr>
            <a:r>
              <a:rPr lang="en"/>
              <a:t>Complement simulation and emulation approaches.</a:t>
            </a:r>
            <a:endParaRPr/>
          </a:p>
          <a:p>
            <a:pPr indent="-342900" lvl="0" marL="457200" rtl="0" algn="l">
              <a:lnSpc>
                <a:spcPct val="150000"/>
              </a:lnSpc>
              <a:spcBef>
                <a:spcPts val="1000"/>
              </a:spcBef>
              <a:spcAft>
                <a:spcPts val="0"/>
              </a:spcAft>
              <a:buSzPts val="1800"/>
              <a:buChar char="●"/>
            </a:pPr>
            <a:r>
              <a:rPr lang="en"/>
              <a:t>Offer an alternative with higher customizability.</a:t>
            </a:r>
            <a:endParaRPr/>
          </a:p>
        </p:txBody>
      </p:sp>
      <p:pic>
        <p:nvPicPr>
          <p:cNvPr id="166" name="Google Shape;166;p22"/>
          <p:cNvPicPr preferRelativeResize="0"/>
          <p:nvPr/>
        </p:nvPicPr>
        <p:blipFill rotWithShape="1">
          <a:blip r:embed="rId3">
            <a:alphaModFix/>
          </a:blip>
          <a:srcRect b="59915" l="0" r="0" t="0"/>
          <a:stretch/>
        </p:blipFill>
        <p:spPr>
          <a:xfrm>
            <a:off x="311700" y="192275"/>
            <a:ext cx="944900" cy="3787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TIGER: Architecture</a:t>
            </a:r>
            <a:endParaRPr/>
          </a:p>
        </p:txBody>
      </p:sp>
      <p:sp>
        <p:nvSpPr>
          <p:cNvPr id="172" name="Google Shape;172;p23"/>
          <p:cNvSpPr txBox="1"/>
          <p:nvPr>
            <p:ph idx="12" type="sldNum"/>
          </p:nvPr>
        </p:nvSpPr>
        <p:spPr>
          <a:xfrm>
            <a:off x="8365700" y="4663225"/>
            <a:ext cx="628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/10</a:t>
            </a:r>
            <a:endParaRPr/>
          </a:p>
        </p:txBody>
      </p:sp>
      <p:pic>
        <p:nvPicPr>
          <p:cNvPr id="173" name="Google Shape;173;p23"/>
          <p:cNvPicPr preferRelativeResize="0"/>
          <p:nvPr/>
        </p:nvPicPr>
        <p:blipFill>
          <a:blip r:embed="rId3">
            <a:alphaModFix/>
          </a:blip>
          <a:stretch>
            <a:fillRect/>
          </a:stretch>
        </p:blipFill>
        <p:spPr>
          <a:xfrm>
            <a:off x="649600" y="1017725"/>
            <a:ext cx="7844792" cy="4029649"/>
          </a:xfrm>
          <a:prstGeom prst="rect">
            <a:avLst/>
          </a:prstGeom>
          <a:noFill/>
          <a:ln>
            <a:noFill/>
          </a:ln>
        </p:spPr>
      </p:pic>
      <p:grpSp>
        <p:nvGrpSpPr>
          <p:cNvPr id="174" name="Google Shape;174;p23"/>
          <p:cNvGrpSpPr/>
          <p:nvPr/>
        </p:nvGrpSpPr>
        <p:grpSpPr>
          <a:xfrm>
            <a:off x="1181600" y="1168900"/>
            <a:ext cx="337500" cy="393600"/>
            <a:chOff x="7165075" y="3502150"/>
            <a:chExt cx="337500" cy="393600"/>
          </a:xfrm>
        </p:grpSpPr>
        <p:sp>
          <p:nvSpPr>
            <p:cNvPr id="175" name="Google Shape;175;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76" name="Google Shape;176;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1</a:t>
              </a:r>
              <a:endParaRPr b="1"/>
            </a:p>
          </p:txBody>
        </p:sp>
      </p:grpSp>
      <p:grpSp>
        <p:nvGrpSpPr>
          <p:cNvPr id="177" name="Google Shape;177;p23"/>
          <p:cNvGrpSpPr/>
          <p:nvPr/>
        </p:nvGrpSpPr>
        <p:grpSpPr>
          <a:xfrm>
            <a:off x="8240400" y="2721250"/>
            <a:ext cx="337500" cy="393600"/>
            <a:chOff x="7165075" y="3502150"/>
            <a:chExt cx="337500" cy="393600"/>
          </a:xfrm>
        </p:grpSpPr>
        <p:sp>
          <p:nvSpPr>
            <p:cNvPr id="178" name="Google Shape;178;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79" name="Google Shape;179;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1</a:t>
              </a:r>
              <a:endParaRPr b="1"/>
            </a:p>
          </p:txBody>
        </p:sp>
      </p:grpSp>
      <p:grpSp>
        <p:nvGrpSpPr>
          <p:cNvPr id="180" name="Google Shape;180;p23"/>
          <p:cNvGrpSpPr/>
          <p:nvPr/>
        </p:nvGrpSpPr>
        <p:grpSpPr>
          <a:xfrm>
            <a:off x="4330675" y="1795150"/>
            <a:ext cx="337500" cy="393600"/>
            <a:chOff x="7165075" y="3502150"/>
            <a:chExt cx="337500" cy="393600"/>
          </a:xfrm>
        </p:grpSpPr>
        <p:sp>
          <p:nvSpPr>
            <p:cNvPr id="181" name="Google Shape;181;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82" name="Google Shape;182;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2</a:t>
              </a:r>
              <a:endParaRPr b="1"/>
            </a:p>
          </p:txBody>
        </p:sp>
      </p:grpSp>
      <p:grpSp>
        <p:nvGrpSpPr>
          <p:cNvPr id="183" name="Google Shape;183;p23"/>
          <p:cNvGrpSpPr/>
          <p:nvPr/>
        </p:nvGrpSpPr>
        <p:grpSpPr>
          <a:xfrm>
            <a:off x="5478575" y="1795150"/>
            <a:ext cx="337500" cy="393600"/>
            <a:chOff x="7165075" y="3502150"/>
            <a:chExt cx="337500" cy="393600"/>
          </a:xfrm>
        </p:grpSpPr>
        <p:sp>
          <p:nvSpPr>
            <p:cNvPr id="184" name="Google Shape;184;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85" name="Google Shape;185;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2</a:t>
              </a:r>
              <a:endParaRPr b="1"/>
            </a:p>
          </p:txBody>
        </p:sp>
      </p:grpSp>
      <p:grpSp>
        <p:nvGrpSpPr>
          <p:cNvPr id="186" name="Google Shape;186;p23"/>
          <p:cNvGrpSpPr/>
          <p:nvPr/>
        </p:nvGrpSpPr>
        <p:grpSpPr>
          <a:xfrm>
            <a:off x="2955525" y="1795150"/>
            <a:ext cx="337500" cy="393600"/>
            <a:chOff x="7165075" y="3502150"/>
            <a:chExt cx="337500" cy="393600"/>
          </a:xfrm>
        </p:grpSpPr>
        <p:sp>
          <p:nvSpPr>
            <p:cNvPr id="187" name="Google Shape;187;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88" name="Google Shape;188;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2</a:t>
              </a:r>
              <a:endParaRPr b="1"/>
            </a:p>
          </p:txBody>
        </p:sp>
      </p:grpSp>
      <p:grpSp>
        <p:nvGrpSpPr>
          <p:cNvPr id="189" name="Google Shape;189;p23"/>
          <p:cNvGrpSpPr/>
          <p:nvPr/>
        </p:nvGrpSpPr>
        <p:grpSpPr>
          <a:xfrm>
            <a:off x="3619200" y="3285275"/>
            <a:ext cx="337500" cy="393600"/>
            <a:chOff x="7165075" y="3502150"/>
            <a:chExt cx="337500" cy="393600"/>
          </a:xfrm>
        </p:grpSpPr>
        <p:sp>
          <p:nvSpPr>
            <p:cNvPr id="190" name="Google Shape;190;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91" name="Google Shape;191;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3</a:t>
              </a:r>
              <a:endParaRPr b="1"/>
            </a:p>
          </p:txBody>
        </p:sp>
      </p:grpSp>
      <p:grpSp>
        <p:nvGrpSpPr>
          <p:cNvPr id="192" name="Google Shape;192;p23"/>
          <p:cNvGrpSpPr/>
          <p:nvPr/>
        </p:nvGrpSpPr>
        <p:grpSpPr>
          <a:xfrm>
            <a:off x="1614650" y="3831750"/>
            <a:ext cx="337500" cy="393600"/>
            <a:chOff x="7165075" y="3502150"/>
            <a:chExt cx="337500" cy="393600"/>
          </a:xfrm>
        </p:grpSpPr>
        <p:sp>
          <p:nvSpPr>
            <p:cNvPr id="193" name="Google Shape;193;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94" name="Google Shape;194;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3</a:t>
              </a:r>
              <a:endParaRPr b="1"/>
            </a:p>
          </p:txBody>
        </p:sp>
      </p:grpSp>
      <p:grpSp>
        <p:nvGrpSpPr>
          <p:cNvPr id="195" name="Google Shape;195;p23"/>
          <p:cNvGrpSpPr/>
          <p:nvPr/>
        </p:nvGrpSpPr>
        <p:grpSpPr>
          <a:xfrm>
            <a:off x="6049850" y="3831750"/>
            <a:ext cx="337500" cy="393600"/>
            <a:chOff x="7165075" y="3502150"/>
            <a:chExt cx="337500" cy="393600"/>
          </a:xfrm>
        </p:grpSpPr>
        <p:sp>
          <p:nvSpPr>
            <p:cNvPr id="196" name="Google Shape;196;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97" name="Google Shape;197;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3</a:t>
              </a:r>
              <a:endParaRPr b="1"/>
            </a:p>
          </p:txBody>
        </p:sp>
      </p:grpSp>
      <p:grpSp>
        <p:nvGrpSpPr>
          <p:cNvPr id="198" name="Google Shape;198;p23"/>
          <p:cNvGrpSpPr/>
          <p:nvPr/>
        </p:nvGrpSpPr>
        <p:grpSpPr>
          <a:xfrm>
            <a:off x="3837900" y="3114850"/>
            <a:ext cx="337500" cy="393600"/>
            <a:chOff x="7165075" y="3502150"/>
            <a:chExt cx="337500" cy="393600"/>
          </a:xfrm>
        </p:grpSpPr>
        <p:sp>
          <p:nvSpPr>
            <p:cNvPr id="199" name="Google Shape;199;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00" name="Google Shape;200;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4</a:t>
              </a:r>
              <a:endParaRPr b="1"/>
            </a:p>
          </p:txBody>
        </p:sp>
      </p:grpSp>
      <p:grpSp>
        <p:nvGrpSpPr>
          <p:cNvPr id="201" name="Google Shape;201;p23"/>
          <p:cNvGrpSpPr/>
          <p:nvPr/>
        </p:nvGrpSpPr>
        <p:grpSpPr>
          <a:xfrm>
            <a:off x="3619200" y="1869488"/>
            <a:ext cx="337500" cy="393600"/>
            <a:chOff x="7165075" y="3502150"/>
            <a:chExt cx="337500" cy="393600"/>
          </a:xfrm>
        </p:grpSpPr>
        <p:sp>
          <p:nvSpPr>
            <p:cNvPr id="202" name="Google Shape;202;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03" name="Google Shape;203;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5</a:t>
              </a:r>
              <a:endParaRPr b="1"/>
            </a:p>
          </p:txBody>
        </p:sp>
      </p:grpSp>
      <p:grpSp>
        <p:nvGrpSpPr>
          <p:cNvPr id="204" name="Google Shape;204;p23"/>
          <p:cNvGrpSpPr/>
          <p:nvPr/>
        </p:nvGrpSpPr>
        <p:grpSpPr>
          <a:xfrm>
            <a:off x="5656700" y="1795150"/>
            <a:ext cx="337500" cy="393600"/>
            <a:chOff x="7165075" y="3502150"/>
            <a:chExt cx="337500" cy="393600"/>
          </a:xfrm>
        </p:grpSpPr>
        <p:sp>
          <p:nvSpPr>
            <p:cNvPr id="205" name="Google Shape;205;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06" name="Google Shape;206;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6</a:t>
              </a:r>
              <a:endParaRPr b="1"/>
            </a:p>
          </p:txBody>
        </p:sp>
      </p:grpSp>
      <p:grpSp>
        <p:nvGrpSpPr>
          <p:cNvPr id="207" name="Google Shape;207;p23"/>
          <p:cNvGrpSpPr/>
          <p:nvPr/>
        </p:nvGrpSpPr>
        <p:grpSpPr>
          <a:xfrm>
            <a:off x="3133650" y="1795150"/>
            <a:ext cx="337500" cy="393600"/>
            <a:chOff x="7165075" y="3502150"/>
            <a:chExt cx="337500" cy="393600"/>
          </a:xfrm>
        </p:grpSpPr>
        <p:sp>
          <p:nvSpPr>
            <p:cNvPr id="208" name="Google Shape;208;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09" name="Google Shape;209;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6</a:t>
              </a:r>
              <a:endParaRPr b="1"/>
            </a:p>
          </p:txBody>
        </p:sp>
      </p:grpSp>
      <p:grpSp>
        <p:nvGrpSpPr>
          <p:cNvPr id="210" name="Google Shape;210;p23"/>
          <p:cNvGrpSpPr/>
          <p:nvPr/>
        </p:nvGrpSpPr>
        <p:grpSpPr>
          <a:xfrm>
            <a:off x="4548888" y="1795150"/>
            <a:ext cx="337500" cy="393600"/>
            <a:chOff x="7165075" y="3502150"/>
            <a:chExt cx="337500" cy="393600"/>
          </a:xfrm>
        </p:grpSpPr>
        <p:sp>
          <p:nvSpPr>
            <p:cNvPr id="211" name="Google Shape;211;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12" name="Google Shape;212;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6</a:t>
              </a:r>
              <a:endParaRPr b="1"/>
            </a:p>
          </p:txBody>
        </p:sp>
      </p:grpSp>
      <p:grpSp>
        <p:nvGrpSpPr>
          <p:cNvPr id="213" name="Google Shape;213;p23"/>
          <p:cNvGrpSpPr/>
          <p:nvPr/>
        </p:nvGrpSpPr>
        <p:grpSpPr>
          <a:xfrm>
            <a:off x="2865250" y="1562500"/>
            <a:ext cx="337500" cy="393600"/>
            <a:chOff x="7165075" y="3502150"/>
            <a:chExt cx="337500" cy="393600"/>
          </a:xfrm>
        </p:grpSpPr>
        <p:sp>
          <p:nvSpPr>
            <p:cNvPr id="214" name="Google Shape;214;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15" name="Google Shape;215;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7</a:t>
              </a:r>
              <a:endParaRPr b="1"/>
            </a:p>
          </p:txBody>
        </p:sp>
      </p:grpSp>
      <p:grpSp>
        <p:nvGrpSpPr>
          <p:cNvPr id="216" name="Google Shape;216;p23"/>
          <p:cNvGrpSpPr/>
          <p:nvPr/>
        </p:nvGrpSpPr>
        <p:grpSpPr>
          <a:xfrm>
            <a:off x="1614650" y="1562500"/>
            <a:ext cx="337500" cy="393600"/>
            <a:chOff x="7165075" y="3502150"/>
            <a:chExt cx="337500" cy="393600"/>
          </a:xfrm>
        </p:grpSpPr>
        <p:sp>
          <p:nvSpPr>
            <p:cNvPr id="217" name="Google Shape;217;p23"/>
            <p:cNvSpPr/>
            <p:nvPr/>
          </p:nvSpPr>
          <p:spPr>
            <a:xfrm>
              <a:off x="7224775" y="3586450"/>
              <a:ext cx="218100" cy="225000"/>
            </a:xfrm>
            <a:prstGeom prst="ellipse">
              <a:avLst/>
            </a:pr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18" name="Google Shape;218;p23"/>
            <p:cNvSpPr txBox="1"/>
            <p:nvPr/>
          </p:nvSpPr>
          <p:spPr>
            <a:xfrm>
              <a:off x="7165075" y="3502150"/>
              <a:ext cx="33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8</a:t>
              </a:r>
              <a:endParaRPr b="1"/>
            </a:p>
          </p:txBody>
        </p:sp>
      </p:grpSp>
      <p:sp>
        <p:nvSpPr>
          <p:cNvPr id="219" name="Google Shape;219;p23"/>
          <p:cNvSpPr txBox="1"/>
          <p:nvPr/>
        </p:nvSpPr>
        <p:spPr>
          <a:xfrm>
            <a:off x="3653350" y="522925"/>
            <a:ext cx="51789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CBD24"/>
                </a:solidFill>
              </a:rPr>
              <a:t>Step 1:</a:t>
            </a:r>
            <a:r>
              <a:rPr lang="en" sz="1800"/>
              <a:t> Configure and launch experiment.</a:t>
            </a:r>
            <a:endParaRPr sz="1800"/>
          </a:p>
        </p:txBody>
      </p:sp>
      <p:sp>
        <p:nvSpPr>
          <p:cNvPr id="220" name="Google Shape;220;p23"/>
          <p:cNvSpPr txBox="1"/>
          <p:nvPr/>
        </p:nvSpPr>
        <p:spPr>
          <a:xfrm>
            <a:off x="3653350" y="522950"/>
            <a:ext cx="51789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CBD24"/>
                </a:solidFill>
              </a:rPr>
              <a:t>Step 2:</a:t>
            </a:r>
            <a:r>
              <a:rPr lang="en" sz="1800"/>
              <a:t> Launch physical machines.</a:t>
            </a:r>
            <a:endParaRPr sz="1800"/>
          </a:p>
        </p:txBody>
      </p:sp>
      <p:sp>
        <p:nvSpPr>
          <p:cNvPr id="221" name="Google Shape;221;p23"/>
          <p:cNvSpPr txBox="1"/>
          <p:nvPr/>
        </p:nvSpPr>
        <p:spPr>
          <a:xfrm>
            <a:off x="3653350" y="523038"/>
            <a:ext cx="51789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CBD24"/>
                </a:solidFill>
              </a:rPr>
              <a:t>Step 3:</a:t>
            </a:r>
            <a:r>
              <a:rPr lang="en" sz="1800"/>
              <a:t> Download and run container images.</a:t>
            </a:r>
            <a:endParaRPr sz="1800"/>
          </a:p>
        </p:txBody>
      </p:sp>
      <p:sp>
        <p:nvSpPr>
          <p:cNvPr id="222" name="Google Shape;222;p23"/>
          <p:cNvSpPr txBox="1"/>
          <p:nvPr/>
        </p:nvSpPr>
        <p:spPr>
          <a:xfrm>
            <a:off x="3653350" y="523038"/>
            <a:ext cx="51789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CBD24"/>
                </a:solidFill>
              </a:rPr>
              <a:t>Step 4:</a:t>
            </a:r>
            <a:r>
              <a:rPr lang="en" sz="1800"/>
              <a:t> Clients browse the services.</a:t>
            </a:r>
            <a:endParaRPr sz="1800"/>
          </a:p>
        </p:txBody>
      </p:sp>
      <p:sp>
        <p:nvSpPr>
          <p:cNvPr id="223" name="Google Shape;223;p23"/>
          <p:cNvSpPr txBox="1"/>
          <p:nvPr/>
        </p:nvSpPr>
        <p:spPr>
          <a:xfrm>
            <a:off x="3653350" y="523038"/>
            <a:ext cx="51789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CBD24"/>
                </a:solidFill>
              </a:rPr>
              <a:t>Step 5:</a:t>
            </a:r>
            <a:r>
              <a:rPr lang="en" sz="1800"/>
              <a:t> Clients finished the experiment.</a:t>
            </a:r>
            <a:endParaRPr sz="1800"/>
          </a:p>
        </p:txBody>
      </p:sp>
      <p:sp>
        <p:nvSpPr>
          <p:cNvPr id="224" name="Google Shape;224;p23"/>
          <p:cNvSpPr txBox="1"/>
          <p:nvPr/>
        </p:nvSpPr>
        <p:spPr>
          <a:xfrm>
            <a:off x="3337800" y="523050"/>
            <a:ext cx="54945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CBD24"/>
                </a:solidFill>
              </a:rPr>
              <a:t>Step 6:</a:t>
            </a:r>
            <a:r>
              <a:rPr lang="en" sz="1800"/>
              <a:t> Job coordinator fetches dataset parcels.</a:t>
            </a:r>
            <a:endParaRPr sz="1800"/>
          </a:p>
        </p:txBody>
      </p:sp>
      <p:sp>
        <p:nvSpPr>
          <p:cNvPr id="225" name="Google Shape;225;p23"/>
          <p:cNvSpPr txBox="1"/>
          <p:nvPr/>
        </p:nvSpPr>
        <p:spPr>
          <a:xfrm>
            <a:off x="3337800" y="523050"/>
            <a:ext cx="54945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CBD24"/>
                </a:solidFill>
              </a:rPr>
              <a:t>Step 7:</a:t>
            </a:r>
            <a:r>
              <a:rPr lang="en" sz="1800"/>
              <a:t> Job coordinator publishes dataset.</a:t>
            </a:r>
            <a:endParaRPr sz="1800"/>
          </a:p>
        </p:txBody>
      </p:sp>
      <p:sp>
        <p:nvSpPr>
          <p:cNvPr id="226" name="Google Shape;226;p23"/>
          <p:cNvSpPr txBox="1"/>
          <p:nvPr/>
        </p:nvSpPr>
        <p:spPr>
          <a:xfrm>
            <a:off x="3337800" y="523038"/>
            <a:ext cx="5494500" cy="49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CBD24"/>
                </a:solidFill>
              </a:rPr>
              <a:t>Step 8:</a:t>
            </a:r>
            <a:r>
              <a:rPr lang="en" sz="1800"/>
              <a:t> Researcher downloads dataset.</a:t>
            </a:r>
            <a:endParaRPr sz="1800"/>
          </a:p>
        </p:txBody>
      </p:sp>
      <p:sp>
        <p:nvSpPr>
          <p:cNvPr id="227" name="Google Shape;227;p2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3"/>
          <p:cNvPicPr preferRelativeResize="0"/>
          <p:nvPr/>
        </p:nvPicPr>
        <p:blipFill rotWithShape="1">
          <a:blip r:embed="rId4">
            <a:alphaModFix/>
          </a:blip>
          <a:srcRect b="59915" l="0" r="0" t="0"/>
          <a:stretch/>
        </p:blipFill>
        <p:spPr>
          <a:xfrm>
            <a:off x="311700" y="192275"/>
            <a:ext cx="944900" cy="3787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y Map Infographics by Slidesgo">
  <a:themeElements>
    <a:clrScheme name="Simple Light">
      <a:dk1>
        <a:srgbClr val="141414"/>
      </a:dk1>
      <a:lt1>
        <a:srgbClr val="FFFFFF"/>
      </a:lt1>
      <a:dk2>
        <a:srgbClr val="595959"/>
      </a:dk2>
      <a:lt2>
        <a:srgbClr val="EEEEEE"/>
      </a:lt2>
      <a:accent1>
        <a:srgbClr val="49D691"/>
      </a:accent1>
      <a:accent2>
        <a:srgbClr val="36C0C3"/>
      </a:accent2>
      <a:accent3>
        <a:srgbClr val="52ABD9"/>
      </a:accent3>
      <a:accent4>
        <a:srgbClr val="73849B"/>
      </a:accent4>
      <a:accent5>
        <a:srgbClr val="CDD4EA"/>
      </a:accent5>
      <a:accent6>
        <a:srgbClr val="E8EBF5"/>
      </a:accent6>
      <a:hlink>
        <a:srgbClr val="36C0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